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6" r:id="rId9"/>
    <p:sldId id="263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83" r:id="rId22"/>
    <p:sldId id="279" r:id="rId23"/>
    <p:sldId id="280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3F1332-D9C3-4AD0-9750-73A393C3954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F8E849-8395-4411-A515-563BB06A8E42}">
      <dgm:prSet phldrT="[Text]"/>
      <dgm:spPr/>
      <dgm:t>
        <a:bodyPr/>
        <a:lstStyle/>
        <a:p>
          <a:r>
            <a:rPr lang="en-US" dirty="0"/>
            <a:t>Competencies</a:t>
          </a:r>
        </a:p>
      </dgm:t>
    </dgm:pt>
    <dgm:pt modelId="{41A2C539-9801-4E84-A5D0-826B38FDEB8B}" type="parTrans" cxnId="{136C20B4-792F-4466-B2E1-C45FDEE8B041}">
      <dgm:prSet/>
      <dgm:spPr/>
      <dgm:t>
        <a:bodyPr/>
        <a:lstStyle/>
        <a:p>
          <a:endParaRPr lang="en-US"/>
        </a:p>
      </dgm:t>
    </dgm:pt>
    <dgm:pt modelId="{F8888A1B-EC71-4BE0-A66D-A9084D13D70A}" type="sibTrans" cxnId="{136C20B4-792F-4466-B2E1-C45FDEE8B041}">
      <dgm:prSet/>
      <dgm:spPr/>
      <dgm:t>
        <a:bodyPr/>
        <a:lstStyle/>
        <a:p>
          <a:endParaRPr lang="en-US"/>
        </a:p>
      </dgm:t>
    </dgm:pt>
    <dgm:pt modelId="{E448AB54-0931-46C6-949A-FA7F4FF26574}">
      <dgm:prSet phldrT="[Text]"/>
      <dgm:spPr/>
      <dgm:t>
        <a:bodyPr/>
        <a:lstStyle/>
        <a:p>
          <a:r>
            <a:rPr lang="en-US" dirty="0"/>
            <a:t>Transfer Institutions</a:t>
          </a:r>
        </a:p>
      </dgm:t>
    </dgm:pt>
    <dgm:pt modelId="{0494C8C7-8511-4473-A93F-E0DC8D0E48F8}" type="parTrans" cxnId="{71174253-8272-4FD6-82CF-04C6B6E79752}">
      <dgm:prSet/>
      <dgm:spPr/>
      <dgm:t>
        <a:bodyPr/>
        <a:lstStyle/>
        <a:p>
          <a:endParaRPr lang="en-US"/>
        </a:p>
      </dgm:t>
    </dgm:pt>
    <dgm:pt modelId="{AEAFD616-898F-4270-BFB0-AE700CFC004B}" type="sibTrans" cxnId="{71174253-8272-4FD6-82CF-04C6B6E79752}">
      <dgm:prSet/>
      <dgm:spPr/>
      <dgm:t>
        <a:bodyPr/>
        <a:lstStyle/>
        <a:p>
          <a:endParaRPr lang="en-US"/>
        </a:p>
      </dgm:t>
    </dgm:pt>
    <dgm:pt modelId="{0874E960-83E0-470A-ADF0-605F04BB9FD3}">
      <dgm:prSet phldrT="[Text]" custT="1"/>
      <dgm:spPr/>
      <dgm:t>
        <a:bodyPr/>
        <a:lstStyle/>
        <a:p>
          <a:r>
            <a:rPr lang="en-US" sz="3200" dirty="0"/>
            <a:t>Careers</a:t>
          </a:r>
        </a:p>
      </dgm:t>
    </dgm:pt>
    <dgm:pt modelId="{CFD913A7-922A-49FF-829B-9B29AFEACB51}" type="sibTrans" cxnId="{AF1CCBD0-CFCF-4365-8D22-876523D853BE}">
      <dgm:prSet/>
      <dgm:spPr/>
      <dgm:t>
        <a:bodyPr/>
        <a:lstStyle/>
        <a:p>
          <a:endParaRPr lang="en-US"/>
        </a:p>
      </dgm:t>
    </dgm:pt>
    <dgm:pt modelId="{3DEE8F22-3F77-43D4-BD9D-EB47F0A31B66}" type="parTrans" cxnId="{AF1CCBD0-CFCF-4365-8D22-876523D853BE}">
      <dgm:prSet/>
      <dgm:spPr/>
      <dgm:t>
        <a:bodyPr/>
        <a:lstStyle/>
        <a:p>
          <a:endParaRPr lang="en-US"/>
        </a:p>
      </dgm:t>
    </dgm:pt>
    <dgm:pt modelId="{DDB15E8B-85C8-41C2-8A8B-6C40C99CCFC5}" type="pres">
      <dgm:prSet presAssocID="{DB3F1332-D9C3-4AD0-9750-73A393C39544}" presName="rootnode" presStyleCnt="0">
        <dgm:presLayoutVars>
          <dgm:chMax/>
          <dgm:chPref/>
          <dgm:dir/>
          <dgm:animLvl val="lvl"/>
        </dgm:presLayoutVars>
      </dgm:prSet>
      <dgm:spPr/>
    </dgm:pt>
    <dgm:pt modelId="{00EA07F8-B77E-4135-BAAC-8BE49C170699}" type="pres">
      <dgm:prSet presAssocID="{0874E960-83E0-470A-ADF0-605F04BB9FD3}" presName="composite" presStyleCnt="0"/>
      <dgm:spPr/>
    </dgm:pt>
    <dgm:pt modelId="{463AEE1F-493D-4EDA-8A5F-44118D44B2CC}" type="pres">
      <dgm:prSet presAssocID="{0874E960-83E0-470A-ADF0-605F04BB9FD3}" presName="bentUpArrow1" presStyleLbl="alignImgPlace1" presStyleIdx="0" presStyleCnt="2" custScaleX="69881" custLinFactNeighborX="22745" custLinFactNeighborY="26517"/>
      <dgm:spPr/>
    </dgm:pt>
    <dgm:pt modelId="{9B32A47A-043B-48F0-AE9D-29D0B91E055B}" type="pres">
      <dgm:prSet presAssocID="{0874E960-83E0-470A-ADF0-605F04BB9FD3}" presName="ParentText" presStyleLbl="node1" presStyleIdx="0" presStyleCnt="3" custScaleX="95589" custScaleY="103286" custLinFactNeighborX="-4836" custLinFactNeighborY="1670">
        <dgm:presLayoutVars>
          <dgm:chMax val="1"/>
          <dgm:chPref val="1"/>
          <dgm:bulletEnabled val="1"/>
        </dgm:presLayoutVars>
      </dgm:prSet>
      <dgm:spPr/>
    </dgm:pt>
    <dgm:pt modelId="{83EE4803-A776-41A5-8E51-499A771C78A0}" type="pres">
      <dgm:prSet presAssocID="{0874E960-83E0-470A-ADF0-605F04BB9FD3}" presName="ChildText" presStyleLbl="revTx" presStyleIdx="0" presStyleCnt="2" custScaleX="478579" custScaleY="164328" custLinFactX="100000" custLinFactNeighborX="124933" custLinFactNeighborY="-22785">
        <dgm:presLayoutVars>
          <dgm:chMax val="0"/>
          <dgm:chPref val="0"/>
          <dgm:bulletEnabled val="1"/>
        </dgm:presLayoutVars>
      </dgm:prSet>
      <dgm:spPr/>
    </dgm:pt>
    <dgm:pt modelId="{87C798A5-8578-4F22-B68F-069C69F80FBC}" type="pres">
      <dgm:prSet presAssocID="{CFD913A7-922A-49FF-829B-9B29AFEACB51}" presName="sibTrans" presStyleCnt="0"/>
      <dgm:spPr/>
    </dgm:pt>
    <dgm:pt modelId="{F8AC05B2-3CC3-45FA-8DBD-F4C7B53695C3}" type="pres">
      <dgm:prSet presAssocID="{26F8E849-8395-4411-A515-563BB06A8E42}" presName="composite" presStyleCnt="0"/>
      <dgm:spPr/>
    </dgm:pt>
    <dgm:pt modelId="{252A0358-65C5-4812-B948-1B8653A61F94}" type="pres">
      <dgm:prSet presAssocID="{26F8E849-8395-4411-A515-563BB06A8E42}" presName="bentUpArrow1" presStyleLbl="alignImgPlace1" presStyleIdx="1" presStyleCnt="2" custScaleX="75668" custLinFactNeighborX="21259" custLinFactNeighborY="-334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9C912C-81E5-4C66-ABF7-4048ED87F005}" type="pres">
      <dgm:prSet presAssocID="{26F8E849-8395-4411-A515-563BB06A8E42}" presName="ParentText" presStyleLbl="node1" presStyleIdx="1" presStyleCnt="3" custScaleX="126479" custLinFactNeighborX="-1120" custLinFactNeighborY="-35163">
        <dgm:presLayoutVars>
          <dgm:chMax val="1"/>
          <dgm:chPref val="1"/>
          <dgm:bulletEnabled val="1"/>
        </dgm:presLayoutVars>
      </dgm:prSet>
      <dgm:spPr/>
    </dgm:pt>
    <dgm:pt modelId="{8010AED9-0E20-481D-A9C9-D370FE87F1A0}" type="pres">
      <dgm:prSet presAssocID="{26F8E849-8395-4411-A515-563BB06A8E42}" presName="ChildText" presStyleLbl="revTx" presStyleIdx="1" presStyleCnt="2" custScaleX="451386" custScaleY="200893" custLinFactX="16078" custLinFactNeighborX="100000" custLinFactNeighborY="-6422">
        <dgm:presLayoutVars>
          <dgm:chMax val="0"/>
          <dgm:chPref val="0"/>
          <dgm:bulletEnabled val="1"/>
        </dgm:presLayoutVars>
      </dgm:prSet>
      <dgm:spPr/>
    </dgm:pt>
    <dgm:pt modelId="{F441910F-2809-470B-A700-536CF036C4BE}" type="pres">
      <dgm:prSet presAssocID="{F8888A1B-EC71-4BE0-A66D-A9084D13D70A}" presName="sibTrans" presStyleCnt="0"/>
      <dgm:spPr/>
    </dgm:pt>
    <dgm:pt modelId="{D7823631-C793-44B0-B24A-CD8DDB09FE9B}" type="pres">
      <dgm:prSet presAssocID="{E448AB54-0931-46C6-949A-FA7F4FF26574}" presName="composite" presStyleCnt="0"/>
      <dgm:spPr/>
    </dgm:pt>
    <dgm:pt modelId="{F824A9E3-C959-4B13-92A2-CA585BD54A0B}" type="pres">
      <dgm:prSet presAssocID="{E448AB54-0931-46C6-949A-FA7F4FF26574}" presName="ParentText" presStyleLbl="node1" presStyleIdx="2" presStyleCnt="3" custLinFactNeighborX="16219" custLinFactNeighborY="-73699">
        <dgm:presLayoutVars>
          <dgm:chMax val="1"/>
          <dgm:chPref val="1"/>
          <dgm:bulletEnabled val="1"/>
        </dgm:presLayoutVars>
      </dgm:prSet>
      <dgm:spPr/>
    </dgm:pt>
  </dgm:ptLst>
  <dgm:cxnLst>
    <dgm:cxn modelId="{F10B624A-E6CA-453B-8AC8-5A5CF66C4130}" type="presOf" srcId="{E448AB54-0931-46C6-949A-FA7F4FF26574}" destId="{F824A9E3-C959-4B13-92A2-CA585BD54A0B}" srcOrd="0" destOrd="0" presId="urn:microsoft.com/office/officeart/2005/8/layout/StepDownProcess"/>
    <dgm:cxn modelId="{71174253-8272-4FD6-82CF-04C6B6E79752}" srcId="{DB3F1332-D9C3-4AD0-9750-73A393C39544}" destId="{E448AB54-0931-46C6-949A-FA7F4FF26574}" srcOrd="2" destOrd="0" parTransId="{0494C8C7-8511-4473-A93F-E0DC8D0E48F8}" sibTransId="{AEAFD616-898F-4270-BFB0-AE700CFC004B}"/>
    <dgm:cxn modelId="{6F60CD79-9F76-462A-956C-3DB33848732D}" type="presOf" srcId="{26F8E849-8395-4411-A515-563BB06A8E42}" destId="{D09C912C-81E5-4C66-ABF7-4048ED87F005}" srcOrd="0" destOrd="0" presId="urn:microsoft.com/office/officeart/2005/8/layout/StepDownProcess"/>
    <dgm:cxn modelId="{9D44E499-D34A-456D-9DAE-9E5392275892}" type="presOf" srcId="{DB3F1332-D9C3-4AD0-9750-73A393C39544}" destId="{DDB15E8B-85C8-41C2-8A8B-6C40C99CCFC5}" srcOrd="0" destOrd="0" presId="urn:microsoft.com/office/officeart/2005/8/layout/StepDownProcess"/>
    <dgm:cxn modelId="{63C37B9C-22C2-4F00-B4BC-63F2587D8967}" type="presOf" srcId="{0874E960-83E0-470A-ADF0-605F04BB9FD3}" destId="{9B32A47A-043B-48F0-AE9D-29D0B91E055B}" srcOrd="0" destOrd="0" presId="urn:microsoft.com/office/officeart/2005/8/layout/StepDownProcess"/>
    <dgm:cxn modelId="{136C20B4-792F-4466-B2E1-C45FDEE8B041}" srcId="{DB3F1332-D9C3-4AD0-9750-73A393C39544}" destId="{26F8E849-8395-4411-A515-563BB06A8E42}" srcOrd="1" destOrd="0" parTransId="{41A2C539-9801-4E84-A5D0-826B38FDEB8B}" sibTransId="{F8888A1B-EC71-4BE0-A66D-A9084D13D70A}"/>
    <dgm:cxn modelId="{AF1CCBD0-CFCF-4365-8D22-876523D853BE}" srcId="{DB3F1332-D9C3-4AD0-9750-73A393C39544}" destId="{0874E960-83E0-470A-ADF0-605F04BB9FD3}" srcOrd="0" destOrd="0" parTransId="{3DEE8F22-3F77-43D4-BD9D-EB47F0A31B66}" sibTransId="{CFD913A7-922A-49FF-829B-9B29AFEACB51}"/>
    <dgm:cxn modelId="{19D4C098-E4BC-41C8-9A24-EB608C647891}" type="presParOf" srcId="{DDB15E8B-85C8-41C2-8A8B-6C40C99CCFC5}" destId="{00EA07F8-B77E-4135-BAAC-8BE49C170699}" srcOrd="0" destOrd="0" presId="urn:microsoft.com/office/officeart/2005/8/layout/StepDownProcess"/>
    <dgm:cxn modelId="{9A22B3AC-A188-44FF-8EDD-9491F453DA7A}" type="presParOf" srcId="{00EA07F8-B77E-4135-BAAC-8BE49C170699}" destId="{463AEE1F-493D-4EDA-8A5F-44118D44B2CC}" srcOrd="0" destOrd="0" presId="urn:microsoft.com/office/officeart/2005/8/layout/StepDownProcess"/>
    <dgm:cxn modelId="{562F0604-4534-4DA2-95A5-9001F51AB251}" type="presParOf" srcId="{00EA07F8-B77E-4135-BAAC-8BE49C170699}" destId="{9B32A47A-043B-48F0-AE9D-29D0B91E055B}" srcOrd="1" destOrd="0" presId="urn:microsoft.com/office/officeart/2005/8/layout/StepDownProcess"/>
    <dgm:cxn modelId="{67BF60D9-A333-44DC-97DC-06C2559F2D47}" type="presParOf" srcId="{00EA07F8-B77E-4135-BAAC-8BE49C170699}" destId="{83EE4803-A776-41A5-8E51-499A771C78A0}" srcOrd="2" destOrd="0" presId="urn:microsoft.com/office/officeart/2005/8/layout/StepDownProcess"/>
    <dgm:cxn modelId="{3B4D1562-C550-47CF-B926-035A743EA8C4}" type="presParOf" srcId="{DDB15E8B-85C8-41C2-8A8B-6C40C99CCFC5}" destId="{87C798A5-8578-4F22-B68F-069C69F80FBC}" srcOrd="1" destOrd="0" presId="urn:microsoft.com/office/officeart/2005/8/layout/StepDownProcess"/>
    <dgm:cxn modelId="{38B22E41-85E3-4674-BD3A-D8FE1020E90D}" type="presParOf" srcId="{DDB15E8B-85C8-41C2-8A8B-6C40C99CCFC5}" destId="{F8AC05B2-3CC3-45FA-8DBD-F4C7B53695C3}" srcOrd="2" destOrd="0" presId="urn:microsoft.com/office/officeart/2005/8/layout/StepDownProcess"/>
    <dgm:cxn modelId="{733673F4-4D2E-453F-AD4E-A0405F096B1E}" type="presParOf" srcId="{F8AC05B2-3CC3-45FA-8DBD-F4C7B53695C3}" destId="{252A0358-65C5-4812-B948-1B8653A61F94}" srcOrd="0" destOrd="0" presId="urn:microsoft.com/office/officeart/2005/8/layout/StepDownProcess"/>
    <dgm:cxn modelId="{E7C062AF-2F69-4741-AD25-53DEFDE36D7A}" type="presParOf" srcId="{F8AC05B2-3CC3-45FA-8DBD-F4C7B53695C3}" destId="{D09C912C-81E5-4C66-ABF7-4048ED87F005}" srcOrd="1" destOrd="0" presId="urn:microsoft.com/office/officeart/2005/8/layout/StepDownProcess"/>
    <dgm:cxn modelId="{18D789FC-BB4E-4ADC-A733-1F458B625069}" type="presParOf" srcId="{F8AC05B2-3CC3-45FA-8DBD-F4C7B53695C3}" destId="{8010AED9-0E20-481D-A9C9-D370FE87F1A0}" srcOrd="2" destOrd="0" presId="urn:microsoft.com/office/officeart/2005/8/layout/StepDownProcess"/>
    <dgm:cxn modelId="{A4CFE514-E872-4EF5-BE0C-DBD81DDE0F85}" type="presParOf" srcId="{DDB15E8B-85C8-41C2-8A8B-6C40C99CCFC5}" destId="{F441910F-2809-470B-A700-536CF036C4BE}" srcOrd="3" destOrd="0" presId="urn:microsoft.com/office/officeart/2005/8/layout/StepDownProcess"/>
    <dgm:cxn modelId="{EEA7C06B-954F-45F6-9102-648E8C542C19}" type="presParOf" srcId="{DDB15E8B-85C8-41C2-8A8B-6C40C99CCFC5}" destId="{D7823631-C793-44B0-B24A-CD8DDB09FE9B}" srcOrd="4" destOrd="0" presId="urn:microsoft.com/office/officeart/2005/8/layout/StepDownProcess"/>
    <dgm:cxn modelId="{4B312A4E-CF1E-4C61-9789-6C95BB2A06EC}" type="presParOf" srcId="{D7823631-C793-44B0-B24A-CD8DDB09FE9B}" destId="{F824A9E3-C959-4B13-92A2-CA585BD54A0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49127-2927-4E68-80A5-A249E97E4D4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48DBF-09E3-4388-A4F0-C37CBA808BF5}">
      <dgm:prSet phldrT="[Text]" custT="1"/>
      <dgm:spPr/>
      <dgm:t>
        <a:bodyPr/>
        <a:lstStyle/>
        <a:p>
          <a:r>
            <a:rPr lang="en-US" sz="2400" dirty="0"/>
            <a:t>General Education Classes</a:t>
          </a:r>
        </a:p>
      </dgm:t>
    </dgm:pt>
    <dgm:pt modelId="{AA68A5FF-0108-431F-98C7-19DFAD0A85E0}" type="parTrans" cxnId="{1E36F971-A30B-44C3-AA91-E98F19A19C2A}">
      <dgm:prSet/>
      <dgm:spPr/>
      <dgm:t>
        <a:bodyPr/>
        <a:lstStyle/>
        <a:p>
          <a:endParaRPr lang="en-US"/>
        </a:p>
      </dgm:t>
    </dgm:pt>
    <dgm:pt modelId="{2B0B7542-5B7D-4BF0-9201-5FA811A5E76C}" type="sibTrans" cxnId="{1E36F971-A30B-44C3-AA91-E98F19A19C2A}">
      <dgm:prSet/>
      <dgm:spPr/>
      <dgm:t>
        <a:bodyPr/>
        <a:lstStyle/>
        <a:p>
          <a:endParaRPr lang="en-US"/>
        </a:p>
      </dgm:t>
    </dgm:pt>
    <dgm:pt modelId="{EAD08926-CD41-4EB8-A551-55395021995D}">
      <dgm:prSet phldrT="[Text]" custT="1"/>
      <dgm:spPr/>
      <dgm:t>
        <a:bodyPr/>
        <a:lstStyle/>
        <a:p>
          <a:r>
            <a:rPr lang="en-US" sz="2400" dirty="0"/>
            <a:t>ILO, GELO, &amp; PLO </a:t>
          </a:r>
        </a:p>
      </dgm:t>
    </dgm:pt>
    <dgm:pt modelId="{27C97EB1-D931-46D9-861E-31A1DFAF5225}" type="parTrans" cxnId="{51021184-A524-4629-867E-52B0E084DA36}">
      <dgm:prSet/>
      <dgm:spPr/>
      <dgm:t>
        <a:bodyPr/>
        <a:lstStyle/>
        <a:p>
          <a:endParaRPr lang="en-US"/>
        </a:p>
      </dgm:t>
    </dgm:pt>
    <dgm:pt modelId="{63CEE3C7-08C4-42B3-885E-0CFFD6E37CF4}" type="sibTrans" cxnId="{51021184-A524-4629-867E-52B0E084DA36}">
      <dgm:prSet/>
      <dgm:spPr/>
      <dgm:t>
        <a:bodyPr/>
        <a:lstStyle/>
        <a:p>
          <a:endParaRPr lang="en-US"/>
        </a:p>
      </dgm:t>
    </dgm:pt>
    <dgm:pt modelId="{C881B516-257F-4115-B3DE-6DAD3136A7E1}">
      <dgm:prSet phldrT="[Text]" custT="1"/>
      <dgm:spPr/>
      <dgm:t>
        <a:bodyPr/>
        <a:lstStyle/>
        <a:p>
          <a:r>
            <a:rPr lang="en-US" sz="2400" dirty="0"/>
            <a:t>Submit Program Materials and Sequence of Program Map</a:t>
          </a:r>
        </a:p>
      </dgm:t>
    </dgm:pt>
    <dgm:pt modelId="{3ACE41CD-E2C2-450E-83D3-70763BF75486}" type="parTrans" cxnId="{01FA79FA-814B-4441-80A0-F67925932481}">
      <dgm:prSet/>
      <dgm:spPr/>
      <dgm:t>
        <a:bodyPr/>
        <a:lstStyle/>
        <a:p>
          <a:endParaRPr lang="en-US"/>
        </a:p>
      </dgm:t>
    </dgm:pt>
    <dgm:pt modelId="{FC2C632C-DDB1-405A-B483-1BAEDD6E8A5A}" type="sibTrans" cxnId="{01FA79FA-814B-4441-80A0-F67925932481}">
      <dgm:prSet/>
      <dgm:spPr/>
      <dgm:t>
        <a:bodyPr/>
        <a:lstStyle/>
        <a:p>
          <a:endParaRPr lang="en-US"/>
        </a:p>
      </dgm:t>
    </dgm:pt>
    <dgm:pt modelId="{91F63352-797A-414B-A749-AC27CE44424E}">
      <dgm:prSet phldrT="[Text]"/>
      <dgm:spPr/>
      <dgm:t>
        <a:bodyPr/>
        <a:lstStyle/>
        <a:p>
          <a:r>
            <a:rPr lang="en-US" dirty="0"/>
            <a:t>Build a Sequence </a:t>
          </a:r>
        </a:p>
      </dgm:t>
    </dgm:pt>
    <dgm:pt modelId="{6FC8F2AE-9366-4AD4-BBB5-91CF188D5FA0}" type="parTrans" cxnId="{68FA4540-3FAA-4D20-A69C-754415358BB1}">
      <dgm:prSet/>
      <dgm:spPr/>
      <dgm:t>
        <a:bodyPr/>
        <a:lstStyle/>
        <a:p>
          <a:endParaRPr lang="en-US"/>
        </a:p>
      </dgm:t>
    </dgm:pt>
    <dgm:pt modelId="{6E7DD491-8E18-4D0E-8B9B-446997C6180E}" type="sibTrans" cxnId="{68FA4540-3FAA-4D20-A69C-754415358BB1}">
      <dgm:prSet/>
      <dgm:spPr/>
      <dgm:t>
        <a:bodyPr/>
        <a:lstStyle/>
        <a:p>
          <a:endParaRPr lang="en-US"/>
        </a:p>
      </dgm:t>
    </dgm:pt>
    <dgm:pt modelId="{006DBAE4-6E6C-4443-BF78-DCBFB188A2DF}" type="pres">
      <dgm:prSet presAssocID="{03649127-2927-4E68-80A5-A249E97E4D41}" presName="rootnode" presStyleCnt="0">
        <dgm:presLayoutVars>
          <dgm:chMax/>
          <dgm:chPref/>
          <dgm:dir/>
          <dgm:animLvl val="lvl"/>
        </dgm:presLayoutVars>
      </dgm:prSet>
      <dgm:spPr/>
    </dgm:pt>
    <dgm:pt modelId="{3C7BA18A-9E6C-4B13-91DB-65AD7D37DD59}" type="pres">
      <dgm:prSet presAssocID="{5A748DBF-09E3-4388-A4F0-C37CBA808BF5}" presName="composite" presStyleCnt="0"/>
      <dgm:spPr/>
    </dgm:pt>
    <dgm:pt modelId="{F534E2E1-F1C6-49DE-8A6E-7B8754C9E3DC}" type="pres">
      <dgm:prSet presAssocID="{5A748DBF-09E3-4388-A4F0-C37CBA808BF5}" presName="bentUpArrow1" presStyleLbl="alignImgPlace1" presStyleIdx="0" presStyleCnt="3" custLinFactNeighborX="-39365" custLinFactNeighborY="58642"/>
      <dgm:spPr/>
    </dgm:pt>
    <dgm:pt modelId="{6DD3AFCF-4E7E-45EE-A106-1D5A0E2E72B4}" type="pres">
      <dgm:prSet presAssocID="{5A748DBF-09E3-4388-A4F0-C37CBA808BF5}" presName="ParentText" presStyleLbl="node1" presStyleIdx="0" presStyleCnt="4" custLinFactNeighborX="-48248" custLinFactNeighborY="35063">
        <dgm:presLayoutVars>
          <dgm:chMax val="1"/>
          <dgm:chPref val="1"/>
          <dgm:bulletEnabled val="1"/>
        </dgm:presLayoutVars>
      </dgm:prSet>
      <dgm:spPr/>
    </dgm:pt>
    <dgm:pt modelId="{995DF26D-519C-4B02-909C-8E89B8542E60}" type="pres">
      <dgm:prSet presAssocID="{5A748DBF-09E3-4388-A4F0-C37CBA808BF5}" presName="ChildText" presStyleLbl="revTx" presStyleIdx="0" presStyleCnt="3" custScaleX="290650" custLinFactX="24492" custLinFactNeighborX="100000" custLinFactNeighborY="-11514">
        <dgm:presLayoutVars>
          <dgm:chMax val="0"/>
          <dgm:chPref val="0"/>
          <dgm:bulletEnabled val="1"/>
        </dgm:presLayoutVars>
      </dgm:prSet>
      <dgm:spPr/>
    </dgm:pt>
    <dgm:pt modelId="{60BBCCB3-A588-4E10-AFE6-6195ACB0A926}" type="pres">
      <dgm:prSet presAssocID="{2B0B7542-5B7D-4BF0-9201-5FA811A5E76C}" presName="sibTrans" presStyleCnt="0"/>
      <dgm:spPr/>
    </dgm:pt>
    <dgm:pt modelId="{F0141A54-5492-4BA3-8915-525BB7F0FE08}" type="pres">
      <dgm:prSet presAssocID="{EAD08926-CD41-4EB8-A551-55395021995D}" presName="composite" presStyleCnt="0"/>
      <dgm:spPr/>
    </dgm:pt>
    <dgm:pt modelId="{BB037331-445F-4D8E-BCEC-79433B5C4CEC}" type="pres">
      <dgm:prSet presAssocID="{EAD08926-CD41-4EB8-A551-55395021995D}" presName="bentUpArrow1" presStyleLbl="alignImgPlace1" presStyleIdx="1" presStyleCnt="3" custLinFactNeighborX="17084" custLinFactNeighborY="50645"/>
      <dgm:spPr/>
    </dgm:pt>
    <dgm:pt modelId="{5DED14C6-A4F0-458A-B39D-F11B4C568303}" type="pres">
      <dgm:prSet presAssocID="{EAD08926-CD41-4EB8-A551-55395021995D}" presName="ParentText" presStyleLbl="node1" presStyleIdx="1" presStyleCnt="4" custLinFactNeighborX="-9263" custLinFactNeighborY="35063">
        <dgm:presLayoutVars>
          <dgm:chMax val="1"/>
          <dgm:chPref val="1"/>
          <dgm:bulletEnabled val="1"/>
        </dgm:presLayoutVars>
      </dgm:prSet>
      <dgm:spPr/>
    </dgm:pt>
    <dgm:pt modelId="{75FF329C-2594-476E-BCC6-03391729BF79}" type="pres">
      <dgm:prSet presAssocID="{EAD08926-CD41-4EB8-A551-55395021995D}" presName="ChildText" presStyleLbl="revTx" presStyleIdx="1" presStyleCnt="3" custScaleX="285837">
        <dgm:presLayoutVars>
          <dgm:chMax val="0"/>
          <dgm:chPref val="0"/>
          <dgm:bulletEnabled val="1"/>
        </dgm:presLayoutVars>
      </dgm:prSet>
      <dgm:spPr/>
    </dgm:pt>
    <dgm:pt modelId="{414A63CB-4A22-42C0-B51E-026C1119651D}" type="pres">
      <dgm:prSet presAssocID="{63CEE3C7-08C4-42B3-885E-0CFFD6E37CF4}" presName="sibTrans" presStyleCnt="0"/>
      <dgm:spPr/>
    </dgm:pt>
    <dgm:pt modelId="{1D3320A9-A39D-40B7-ACB3-2A8B2D6CAAF8}" type="pres">
      <dgm:prSet presAssocID="{91F63352-797A-414B-A749-AC27CE44424E}" presName="composite" presStyleCnt="0"/>
      <dgm:spPr/>
    </dgm:pt>
    <dgm:pt modelId="{5AE7F549-5A60-4C5B-91CF-57CAB98E6D01}" type="pres">
      <dgm:prSet presAssocID="{91F63352-797A-414B-A749-AC27CE44424E}" presName="bentUpArrow1" presStyleLbl="alignImgPlace1" presStyleIdx="2" presStyleCnt="3" custLinFactNeighborX="76789" custLinFactNeighborY="-21324"/>
      <dgm:spPr/>
    </dgm:pt>
    <dgm:pt modelId="{6112F2B3-B28B-4DA7-9B14-BCA23FFB346D}" type="pres">
      <dgm:prSet presAssocID="{91F63352-797A-414B-A749-AC27CE44424E}" presName="ParentText" presStyleLbl="node1" presStyleIdx="2" presStyleCnt="4" custLinFactNeighborX="28966" custLinFactNeighborY="-30539">
        <dgm:presLayoutVars>
          <dgm:chMax val="1"/>
          <dgm:chPref val="1"/>
          <dgm:bulletEnabled val="1"/>
        </dgm:presLayoutVars>
      </dgm:prSet>
      <dgm:spPr/>
    </dgm:pt>
    <dgm:pt modelId="{81A3E23A-42B7-454E-8A04-A569857FF66D}" type="pres">
      <dgm:prSet presAssocID="{91F63352-797A-414B-A749-AC27CE44424E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DB3A4C0-72FA-419B-B2A6-CEEFD53ACCC0}" type="pres">
      <dgm:prSet presAssocID="{6E7DD491-8E18-4D0E-8B9B-446997C6180E}" presName="sibTrans" presStyleCnt="0"/>
      <dgm:spPr/>
    </dgm:pt>
    <dgm:pt modelId="{CAFCB733-02A8-4E0D-8C4E-E05A4DFF6F6E}" type="pres">
      <dgm:prSet presAssocID="{C881B516-257F-4115-B3DE-6DAD3136A7E1}" presName="composite" presStyleCnt="0"/>
      <dgm:spPr/>
    </dgm:pt>
    <dgm:pt modelId="{9BF0E384-AF71-4422-9164-CFD830884CBC}" type="pres">
      <dgm:prSet presAssocID="{C881B516-257F-4115-B3DE-6DAD3136A7E1}" presName="ParentText" presStyleLbl="node1" presStyleIdx="3" presStyleCnt="4" custScaleX="144888" custScaleY="127199" custLinFactNeighborX="57020" custLinFactNeighborY="-20172">
        <dgm:presLayoutVars>
          <dgm:chMax val="1"/>
          <dgm:chPref val="1"/>
          <dgm:bulletEnabled val="1"/>
        </dgm:presLayoutVars>
      </dgm:prSet>
      <dgm:spPr/>
    </dgm:pt>
  </dgm:ptLst>
  <dgm:cxnLst>
    <dgm:cxn modelId="{68FA4540-3FAA-4D20-A69C-754415358BB1}" srcId="{03649127-2927-4E68-80A5-A249E97E4D41}" destId="{91F63352-797A-414B-A749-AC27CE44424E}" srcOrd="2" destOrd="0" parTransId="{6FC8F2AE-9366-4AD4-BBB5-91CF188D5FA0}" sibTransId="{6E7DD491-8E18-4D0E-8B9B-446997C6180E}"/>
    <dgm:cxn modelId="{6CFF5146-03F3-4882-B639-510C687EA0A7}" type="presOf" srcId="{C881B516-257F-4115-B3DE-6DAD3136A7E1}" destId="{9BF0E384-AF71-4422-9164-CFD830884CBC}" srcOrd="0" destOrd="0" presId="urn:microsoft.com/office/officeart/2005/8/layout/StepDownProcess"/>
    <dgm:cxn modelId="{861C4A58-A1F0-4589-869A-FF8BC029D367}" type="presOf" srcId="{5A748DBF-09E3-4388-A4F0-C37CBA808BF5}" destId="{6DD3AFCF-4E7E-45EE-A106-1D5A0E2E72B4}" srcOrd="0" destOrd="0" presId="urn:microsoft.com/office/officeart/2005/8/layout/StepDownProcess"/>
    <dgm:cxn modelId="{CCEBD26D-EC7C-4EE0-982E-D802B3ADBFB2}" type="presOf" srcId="{03649127-2927-4E68-80A5-A249E97E4D41}" destId="{006DBAE4-6E6C-4443-BF78-DCBFB188A2DF}" srcOrd="0" destOrd="0" presId="urn:microsoft.com/office/officeart/2005/8/layout/StepDownProcess"/>
    <dgm:cxn modelId="{1E36F971-A30B-44C3-AA91-E98F19A19C2A}" srcId="{03649127-2927-4E68-80A5-A249E97E4D41}" destId="{5A748DBF-09E3-4388-A4F0-C37CBA808BF5}" srcOrd="0" destOrd="0" parTransId="{AA68A5FF-0108-431F-98C7-19DFAD0A85E0}" sibTransId="{2B0B7542-5B7D-4BF0-9201-5FA811A5E76C}"/>
    <dgm:cxn modelId="{B77A0681-5AAF-496A-9B1F-9C2DA5E147F5}" type="presOf" srcId="{EAD08926-CD41-4EB8-A551-55395021995D}" destId="{5DED14C6-A4F0-458A-B39D-F11B4C568303}" srcOrd="0" destOrd="0" presId="urn:microsoft.com/office/officeart/2005/8/layout/StepDownProcess"/>
    <dgm:cxn modelId="{51021184-A524-4629-867E-52B0E084DA36}" srcId="{03649127-2927-4E68-80A5-A249E97E4D41}" destId="{EAD08926-CD41-4EB8-A551-55395021995D}" srcOrd="1" destOrd="0" parTransId="{27C97EB1-D931-46D9-861E-31A1DFAF5225}" sibTransId="{63CEE3C7-08C4-42B3-885E-0CFFD6E37CF4}"/>
    <dgm:cxn modelId="{0558FB84-1BC6-4523-B139-42035D8FA66F}" type="presOf" srcId="{91F63352-797A-414B-A749-AC27CE44424E}" destId="{6112F2B3-B28B-4DA7-9B14-BCA23FFB346D}" srcOrd="0" destOrd="0" presId="urn:microsoft.com/office/officeart/2005/8/layout/StepDownProcess"/>
    <dgm:cxn modelId="{01FA79FA-814B-4441-80A0-F67925932481}" srcId="{03649127-2927-4E68-80A5-A249E97E4D41}" destId="{C881B516-257F-4115-B3DE-6DAD3136A7E1}" srcOrd="3" destOrd="0" parTransId="{3ACE41CD-E2C2-450E-83D3-70763BF75486}" sibTransId="{FC2C632C-DDB1-405A-B483-1BAEDD6E8A5A}"/>
    <dgm:cxn modelId="{ACA574DD-DE0F-4780-BFE1-BC0FDB3286B7}" type="presParOf" srcId="{006DBAE4-6E6C-4443-BF78-DCBFB188A2DF}" destId="{3C7BA18A-9E6C-4B13-91DB-65AD7D37DD59}" srcOrd="0" destOrd="0" presId="urn:microsoft.com/office/officeart/2005/8/layout/StepDownProcess"/>
    <dgm:cxn modelId="{39E5B53E-5338-4707-9E23-C409D5878A03}" type="presParOf" srcId="{3C7BA18A-9E6C-4B13-91DB-65AD7D37DD59}" destId="{F534E2E1-F1C6-49DE-8A6E-7B8754C9E3DC}" srcOrd="0" destOrd="0" presId="urn:microsoft.com/office/officeart/2005/8/layout/StepDownProcess"/>
    <dgm:cxn modelId="{C90D3856-159C-42C2-BF45-EE9A8E3B7CD7}" type="presParOf" srcId="{3C7BA18A-9E6C-4B13-91DB-65AD7D37DD59}" destId="{6DD3AFCF-4E7E-45EE-A106-1D5A0E2E72B4}" srcOrd="1" destOrd="0" presId="urn:microsoft.com/office/officeart/2005/8/layout/StepDownProcess"/>
    <dgm:cxn modelId="{94EF89C9-58CD-4EBF-A738-6D8FD656ED2E}" type="presParOf" srcId="{3C7BA18A-9E6C-4B13-91DB-65AD7D37DD59}" destId="{995DF26D-519C-4B02-909C-8E89B8542E60}" srcOrd="2" destOrd="0" presId="urn:microsoft.com/office/officeart/2005/8/layout/StepDownProcess"/>
    <dgm:cxn modelId="{E9EFD76E-4787-42E1-A674-083C38D49209}" type="presParOf" srcId="{006DBAE4-6E6C-4443-BF78-DCBFB188A2DF}" destId="{60BBCCB3-A588-4E10-AFE6-6195ACB0A926}" srcOrd="1" destOrd="0" presId="urn:microsoft.com/office/officeart/2005/8/layout/StepDownProcess"/>
    <dgm:cxn modelId="{DD384BB1-8B53-4CDB-8C1B-D285561BC7D6}" type="presParOf" srcId="{006DBAE4-6E6C-4443-BF78-DCBFB188A2DF}" destId="{F0141A54-5492-4BA3-8915-525BB7F0FE08}" srcOrd="2" destOrd="0" presId="urn:microsoft.com/office/officeart/2005/8/layout/StepDownProcess"/>
    <dgm:cxn modelId="{9B5644A6-3BD8-4BB4-9DC4-539EADD0EEEC}" type="presParOf" srcId="{F0141A54-5492-4BA3-8915-525BB7F0FE08}" destId="{BB037331-445F-4D8E-BCEC-79433B5C4CEC}" srcOrd="0" destOrd="0" presId="urn:microsoft.com/office/officeart/2005/8/layout/StepDownProcess"/>
    <dgm:cxn modelId="{CE4BEDC1-D7E4-4B36-8DD7-3733836CDD74}" type="presParOf" srcId="{F0141A54-5492-4BA3-8915-525BB7F0FE08}" destId="{5DED14C6-A4F0-458A-B39D-F11B4C568303}" srcOrd="1" destOrd="0" presId="urn:microsoft.com/office/officeart/2005/8/layout/StepDownProcess"/>
    <dgm:cxn modelId="{26AB7199-7E48-41C4-AA70-54A4B122F971}" type="presParOf" srcId="{F0141A54-5492-4BA3-8915-525BB7F0FE08}" destId="{75FF329C-2594-476E-BCC6-03391729BF79}" srcOrd="2" destOrd="0" presId="urn:microsoft.com/office/officeart/2005/8/layout/StepDownProcess"/>
    <dgm:cxn modelId="{E5F15D62-5E53-4F75-AEF6-913E8C70F20B}" type="presParOf" srcId="{006DBAE4-6E6C-4443-BF78-DCBFB188A2DF}" destId="{414A63CB-4A22-42C0-B51E-026C1119651D}" srcOrd="3" destOrd="0" presId="urn:microsoft.com/office/officeart/2005/8/layout/StepDownProcess"/>
    <dgm:cxn modelId="{7EA7A021-3DFC-4336-8383-1E53FF766D51}" type="presParOf" srcId="{006DBAE4-6E6C-4443-BF78-DCBFB188A2DF}" destId="{1D3320A9-A39D-40B7-ACB3-2A8B2D6CAAF8}" srcOrd="4" destOrd="0" presId="urn:microsoft.com/office/officeart/2005/8/layout/StepDownProcess"/>
    <dgm:cxn modelId="{62BB3ACE-8DDE-46BE-8B20-8AD72C60F259}" type="presParOf" srcId="{1D3320A9-A39D-40B7-ACB3-2A8B2D6CAAF8}" destId="{5AE7F549-5A60-4C5B-91CF-57CAB98E6D01}" srcOrd="0" destOrd="0" presId="urn:microsoft.com/office/officeart/2005/8/layout/StepDownProcess"/>
    <dgm:cxn modelId="{689DB1AA-1090-4A9F-9990-5C0C954F1D9D}" type="presParOf" srcId="{1D3320A9-A39D-40B7-ACB3-2A8B2D6CAAF8}" destId="{6112F2B3-B28B-4DA7-9B14-BCA23FFB346D}" srcOrd="1" destOrd="0" presId="urn:microsoft.com/office/officeart/2005/8/layout/StepDownProcess"/>
    <dgm:cxn modelId="{529FB0A5-AB63-4FC6-B47D-1DD20E188AFC}" type="presParOf" srcId="{1D3320A9-A39D-40B7-ACB3-2A8B2D6CAAF8}" destId="{81A3E23A-42B7-454E-8A04-A569857FF66D}" srcOrd="2" destOrd="0" presId="urn:microsoft.com/office/officeart/2005/8/layout/StepDownProcess"/>
    <dgm:cxn modelId="{C9E9DEDD-494B-4C71-B953-5D418135C394}" type="presParOf" srcId="{006DBAE4-6E6C-4443-BF78-DCBFB188A2DF}" destId="{2DB3A4C0-72FA-419B-B2A6-CEEFD53ACCC0}" srcOrd="5" destOrd="0" presId="urn:microsoft.com/office/officeart/2005/8/layout/StepDownProcess"/>
    <dgm:cxn modelId="{9A765EE5-D259-4BF3-B1A1-0441AE697B1C}" type="presParOf" srcId="{006DBAE4-6E6C-4443-BF78-DCBFB188A2DF}" destId="{CAFCB733-02A8-4E0D-8C4E-E05A4DFF6F6E}" srcOrd="6" destOrd="0" presId="urn:microsoft.com/office/officeart/2005/8/layout/StepDownProcess"/>
    <dgm:cxn modelId="{33A26B0F-4311-489E-9D79-820BC8A46505}" type="presParOf" srcId="{CAFCB733-02A8-4E0D-8C4E-E05A4DFF6F6E}" destId="{9BF0E384-AF71-4422-9164-CFD830884CB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AEE1F-493D-4EDA-8A5F-44118D44B2CC}">
      <dsp:nvSpPr>
        <dsp:cNvPr id="0" name=""/>
        <dsp:cNvSpPr/>
      </dsp:nvSpPr>
      <dsp:spPr>
        <a:xfrm rot="5400000">
          <a:off x="1473935" y="2387373"/>
          <a:ext cx="1269478" cy="10099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2A47A-043B-48F0-AE9D-29D0B91E055B}">
      <dsp:nvSpPr>
        <dsp:cNvPr id="0" name=""/>
        <dsp:cNvSpPr/>
      </dsp:nvSpPr>
      <dsp:spPr>
        <a:xfrm>
          <a:off x="752662" y="426259"/>
          <a:ext cx="2042788" cy="154502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Careers</a:t>
          </a:r>
        </a:p>
      </dsp:txBody>
      <dsp:txXfrm>
        <a:off x="828097" y="501694"/>
        <a:ext cx="1891918" cy="1394152"/>
      </dsp:txXfrm>
    </dsp:sp>
    <dsp:sp modelId="{83EE4803-A776-41A5-8E51-499A771C78A0}">
      <dsp:nvSpPr>
        <dsp:cNvPr id="0" name=""/>
        <dsp:cNvSpPr/>
      </dsp:nvSpPr>
      <dsp:spPr>
        <a:xfrm>
          <a:off x="3155473" y="0"/>
          <a:ext cx="7438503" cy="1986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A0358-65C5-4812-B948-1B8653A61F94}">
      <dsp:nvSpPr>
        <dsp:cNvPr id="0" name=""/>
        <dsp:cNvSpPr/>
      </dsp:nvSpPr>
      <dsp:spPr>
        <a:xfrm rot="5400000">
          <a:off x="4811612" y="3731735"/>
          <a:ext cx="1269478" cy="10935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C912C-81E5-4C66-ABF7-4048ED87F005}">
      <dsp:nvSpPr>
        <dsp:cNvPr id="0" name=""/>
        <dsp:cNvSpPr/>
      </dsp:nvSpPr>
      <dsp:spPr>
        <a:xfrm>
          <a:off x="3861159" y="2047463"/>
          <a:ext cx="2702924" cy="14958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Competencies</a:t>
          </a:r>
        </a:p>
      </dsp:txBody>
      <dsp:txXfrm>
        <a:off x="3934194" y="2120498"/>
        <a:ext cx="2556854" cy="1349798"/>
      </dsp:txXfrm>
    </dsp:sp>
    <dsp:sp modelId="{8010AED9-0E20-481D-A9C9-D370FE87F1A0}">
      <dsp:nvSpPr>
        <dsp:cNvPr id="0" name=""/>
        <dsp:cNvSpPr/>
      </dsp:nvSpPr>
      <dsp:spPr>
        <a:xfrm>
          <a:off x="3578131" y="2028565"/>
          <a:ext cx="7015845" cy="242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4A9E3-C959-4B13-92A2-CA585BD54A0B}">
      <dsp:nvSpPr>
        <dsp:cNvPr id="0" name=""/>
        <dsp:cNvSpPr/>
      </dsp:nvSpPr>
      <dsp:spPr>
        <a:xfrm>
          <a:off x="7491397" y="3151369"/>
          <a:ext cx="2137054" cy="14958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Transfer Institutions</a:t>
          </a:r>
        </a:p>
      </dsp:txBody>
      <dsp:txXfrm>
        <a:off x="7564432" y="3224404"/>
        <a:ext cx="1990984" cy="1349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4E2E1-F1C6-49DE-8A6E-7B8754C9E3DC}">
      <dsp:nvSpPr>
        <dsp:cNvPr id="0" name=""/>
        <dsp:cNvSpPr/>
      </dsp:nvSpPr>
      <dsp:spPr>
        <a:xfrm rot="5400000">
          <a:off x="1319916" y="1690045"/>
          <a:ext cx="980122" cy="11158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3AFCF-4E7E-45EE-A106-1D5A0E2E72B4}">
      <dsp:nvSpPr>
        <dsp:cNvPr id="0" name=""/>
        <dsp:cNvSpPr/>
      </dsp:nvSpPr>
      <dsp:spPr>
        <a:xfrm>
          <a:off x="703424" y="433742"/>
          <a:ext cx="1649949" cy="115491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General Education Classes</a:t>
          </a:r>
        </a:p>
      </dsp:txBody>
      <dsp:txXfrm>
        <a:off x="759812" y="490130"/>
        <a:ext cx="1537173" cy="1042135"/>
      </dsp:txXfrm>
    </dsp:sp>
    <dsp:sp modelId="{995DF26D-519C-4B02-909C-8E89B8542E60}">
      <dsp:nvSpPr>
        <dsp:cNvPr id="0" name=""/>
        <dsp:cNvSpPr/>
      </dsp:nvSpPr>
      <dsp:spPr>
        <a:xfrm>
          <a:off x="3499450" y="31466"/>
          <a:ext cx="3487846" cy="93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37331-445F-4D8E-BCEC-79433B5C4CEC}">
      <dsp:nvSpPr>
        <dsp:cNvPr id="0" name=""/>
        <dsp:cNvSpPr/>
      </dsp:nvSpPr>
      <dsp:spPr>
        <a:xfrm rot="5400000">
          <a:off x="3866856" y="2909011"/>
          <a:ext cx="980122" cy="11158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D14C6-A4F0-458A-B39D-F11B4C568303}">
      <dsp:nvSpPr>
        <dsp:cNvPr id="0" name=""/>
        <dsp:cNvSpPr/>
      </dsp:nvSpPr>
      <dsp:spPr>
        <a:xfrm>
          <a:off x="3263719" y="1731089"/>
          <a:ext cx="1649949" cy="115491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ILO, GELO, &amp; PLO </a:t>
          </a:r>
        </a:p>
      </dsp:txBody>
      <dsp:txXfrm>
        <a:off x="3320107" y="1787477"/>
        <a:ext cx="1537173" cy="1042135"/>
      </dsp:txXfrm>
    </dsp:sp>
    <dsp:sp modelId="{75FF329C-2594-476E-BCC6-03391729BF79}">
      <dsp:nvSpPr>
        <dsp:cNvPr id="0" name=""/>
        <dsp:cNvSpPr/>
      </dsp:nvSpPr>
      <dsp:spPr>
        <a:xfrm>
          <a:off x="3951467" y="1436289"/>
          <a:ext cx="3430089" cy="93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7F549-5A60-4C5B-91CF-57CAB98E6D01}">
      <dsp:nvSpPr>
        <dsp:cNvPr id="0" name=""/>
        <dsp:cNvSpPr/>
      </dsp:nvSpPr>
      <dsp:spPr>
        <a:xfrm rot="5400000">
          <a:off x="6450128" y="3500973"/>
          <a:ext cx="980122" cy="11158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2F2B3-B28B-4DA7-9B14-BCA23FFB346D}">
      <dsp:nvSpPr>
        <dsp:cNvPr id="0" name=""/>
        <dsp:cNvSpPr/>
      </dsp:nvSpPr>
      <dsp:spPr>
        <a:xfrm>
          <a:off x="5811541" y="2270790"/>
          <a:ext cx="1649949" cy="115491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Build a Sequence </a:t>
          </a:r>
        </a:p>
      </dsp:txBody>
      <dsp:txXfrm>
        <a:off x="5867929" y="2327178"/>
        <a:ext cx="1537173" cy="1042135"/>
      </dsp:txXfrm>
    </dsp:sp>
    <dsp:sp modelId="{81A3E23A-42B7-454E-8A04-A569857FF66D}">
      <dsp:nvSpPr>
        <dsp:cNvPr id="0" name=""/>
        <dsp:cNvSpPr/>
      </dsp:nvSpPr>
      <dsp:spPr>
        <a:xfrm>
          <a:off x="6983566" y="2733636"/>
          <a:ext cx="1200015" cy="933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0E384-AF71-4422-9164-CFD830884CBC}">
      <dsp:nvSpPr>
        <dsp:cNvPr id="0" name=""/>
        <dsp:cNvSpPr/>
      </dsp:nvSpPr>
      <dsp:spPr>
        <a:xfrm>
          <a:off x="8191481" y="3687866"/>
          <a:ext cx="2390578" cy="146903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Submit Program Materials and Sequence of Program Map</a:t>
          </a:r>
        </a:p>
      </dsp:txBody>
      <dsp:txXfrm>
        <a:off x="8263206" y="3759591"/>
        <a:ext cx="2247128" cy="1325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99458C3-6605-4D5E-9501-64BB55B90AE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1FB7-74BB-4C4C-9FC9-0F394A541B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88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58C3-6605-4D5E-9501-64BB55B90AE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1FB7-74BB-4C4C-9FC9-0F394A541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58C3-6605-4D5E-9501-64BB55B90AE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1FB7-74BB-4C4C-9FC9-0F394A541BC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87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58C3-6605-4D5E-9501-64BB55B90AE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1FB7-74BB-4C4C-9FC9-0F394A541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4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58C3-6605-4D5E-9501-64BB55B90AE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1FB7-74BB-4C4C-9FC9-0F394A541B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25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58C3-6605-4D5E-9501-64BB55B90AE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1FB7-74BB-4C4C-9FC9-0F394A541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3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58C3-6605-4D5E-9501-64BB55B90AE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1FB7-74BB-4C4C-9FC9-0F394A541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8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58C3-6605-4D5E-9501-64BB55B90AE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1FB7-74BB-4C4C-9FC9-0F394A541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58C3-6605-4D5E-9501-64BB55B90AE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1FB7-74BB-4C4C-9FC9-0F394A541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4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58C3-6605-4D5E-9501-64BB55B90AE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1FB7-74BB-4C4C-9FC9-0F394A541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3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58C3-6605-4D5E-9501-64BB55B90AE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B1FB7-74BB-4C4C-9FC9-0F394A541BC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7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9458C3-6605-4D5E-9501-64BB55B90AE6}" type="datetimeFigureOut">
              <a:rPr lang="en-US" smtClean="0"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FB1FB7-74BB-4C4C-9FC9-0F394A541BC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dmission.universityofcalifornia.edu/transfer/preparation-paths/communication-majors/index.html" TargetMode="External"/><Relationship Id="rId13" Type="http://schemas.openxmlformats.org/officeDocument/2006/relationships/hyperlink" Target="http://admission.universityofcalifornia.edu/transfer/preparation-paths/political-science-majors/index.html" TargetMode="External"/><Relationship Id="rId18" Type="http://schemas.openxmlformats.org/officeDocument/2006/relationships/hyperlink" Target="http://admission.universityofcalifornia.edu/transfer/preparation-paths/electrical-engineering-majors/index.html" TargetMode="External"/><Relationship Id="rId3" Type="http://schemas.openxmlformats.org/officeDocument/2006/relationships/hyperlink" Target="http://admission.universityofcalifornia.edu/transfer/preparation-paths/biochemistry-majors/index.html" TargetMode="External"/><Relationship Id="rId21" Type="http://schemas.openxmlformats.org/officeDocument/2006/relationships/hyperlink" Target="http://admission.universityofcalifornia.edu/transfer/preparation-paths/history-majors/index.html" TargetMode="External"/><Relationship Id="rId7" Type="http://schemas.openxmlformats.org/officeDocument/2006/relationships/hyperlink" Target="http://admission.universityofcalifornia.edu/transfer/preparation-paths/chemistry-majors/index.html" TargetMode="External"/><Relationship Id="rId12" Type="http://schemas.openxmlformats.org/officeDocument/2006/relationships/hyperlink" Target="http://admission.universityofcalifornia.edu/transfer/preparation-paths/physics-majors/index.html" TargetMode="External"/><Relationship Id="rId17" Type="http://schemas.openxmlformats.org/officeDocument/2006/relationships/hyperlink" Target="http://admission.universityofcalifornia.edu/transfer/preparation-paths/economics-majors/index.html" TargetMode="External"/><Relationship Id="rId2" Type="http://schemas.openxmlformats.org/officeDocument/2006/relationships/hyperlink" Target="http://admission.universityofcalifornia.edu/transfer/preparation-paths/anthropology-majors/index.html" TargetMode="External"/><Relationship Id="rId16" Type="http://schemas.openxmlformats.org/officeDocument/2006/relationships/hyperlink" Target="http://admission.universityofcalifornia.edu/transfer/preparation-paths/computer-science-majors/index.html" TargetMode="External"/><Relationship Id="rId20" Type="http://schemas.openxmlformats.org/officeDocument/2006/relationships/hyperlink" Target="http://admission.universityofcalifornia.edu/transfer/preparation-paths/film-majors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dmission.universityofcalifornia.edu/transfer/preparation-paths/cell-biology-majors/index.html" TargetMode="External"/><Relationship Id="rId11" Type="http://schemas.openxmlformats.org/officeDocument/2006/relationships/hyperlink" Target="http://admission.universityofcalifornia.edu/transfer/preparation-paths/philosophy-majors/index.html" TargetMode="External"/><Relationship Id="rId5" Type="http://schemas.openxmlformats.org/officeDocument/2006/relationships/hyperlink" Target="http://admission.universityofcalifornia.edu/transfer/preparation-paths/business-majors/index.html" TargetMode="External"/><Relationship Id="rId15" Type="http://schemas.openxmlformats.org/officeDocument/2006/relationships/hyperlink" Target="http://admission.universityofcalifornia.edu/transfer/preparation-paths/sociology-majors/index.html" TargetMode="External"/><Relationship Id="rId10" Type="http://schemas.openxmlformats.org/officeDocument/2006/relationships/hyperlink" Target="http://admission.universityofcalifornia.edu/transfer/preparation-paths/molecular-biology-majors/index.html" TargetMode="External"/><Relationship Id="rId19" Type="http://schemas.openxmlformats.org/officeDocument/2006/relationships/hyperlink" Target="http://admission.universityofcalifornia.edu/transfer/preparation-paths/english-majors/index.html" TargetMode="External"/><Relationship Id="rId4" Type="http://schemas.openxmlformats.org/officeDocument/2006/relationships/hyperlink" Target="http://admission.universityofcalifornia.edu/transfer/preparation-paths/biology-majors/index.html" TargetMode="External"/><Relationship Id="rId9" Type="http://schemas.openxmlformats.org/officeDocument/2006/relationships/hyperlink" Target="http://admission.universityofcalifornia.edu/transfer/preparation-paths/mechanical-engineering-majors/index.html" TargetMode="External"/><Relationship Id="rId14" Type="http://schemas.openxmlformats.org/officeDocument/2006/relationships/hyperlink" Target="http://admission.universityofcalifornia.edu/transfer/preparation-paths/psychology-majors/index.html" TargetMode="External"/><Relationship Id="rId22" Type="http://schemas.openxmlformats.org/officeDocument/2006/relationships/hyperlink" Target="http://admission.universityofcalifornia.edu/transfer/preparation-paths/math-majors/index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1259" y="4652682"/>
            <a:ext cx="2627585" cy="220531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+mn-lt"/>
              </a:rPr>
              <a:t>Paving the Path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38" y="4924498"/>
            <a:ext cx="8481850" cy="1463040"/>
          </a:xfrm>
        </p:spPr>
        <p:txBody>
          <a:bodyPr>
            <a:noAutofit/>
          </a:bodyPr>
          <a:lstStyle/>
          <a:p>
            <a:r>
              <a:rPr lang="en-US" sz="4800" dirty="0"/>
              <a:t>Aligning with Transfer Institutions</a:t>
            </a:r>
          </a:p>
        </p:txBody>
      </p:sp>
    </p:spTree>
    <p:extLst>
      <p:ext uri="{BB962C8B-B14F-4D97-AF65-F5344CB8AC3E}">
        <p14:creationId xmlns:p14="http://schemas.microsoft.com/office/powerpoint/2010/main" val="404271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727662-FF23-FC4F-8D88-347C2FB81753}"/>
              </a:ext>
            </a:extLst>
          </p:cNvPr>
          <p:cNvSpPr/>
          <p:nvPr/>
        </p:nvSpPr>
        <p:spPr>
          <a:xfrm>
            <a:off x="987479" y="687545"/>
            <a:ext cx="6096000" cy="53450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</a:t>
            </a:r>
            <a:r>
              <a:rPr lang="en-US" sz="2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Patterns?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</a:t>
            </a:r>
            <a:r>
              <a:rPr lang="en-US" sz="2400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IGETC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students able to transfer without completion of GE?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</a:t>
            </a:r>
            <a:r>
              <a:rPr lang="en-US" sz="2400" b="1" dirty="0">
                <a:solidFill>
                  <a:srgbClr val="F9BD3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Golden Four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IGETC for STEM?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A2199-239A-F546-AC05-8DABCDD5DCB7}"/>
              </a:ext>
            </a:extLst>
          </p:cNvPr>
          <p:cNvSpPr/>
          <p:nvPr/>
        </p:nvSpPr>
        <p:spPr>
          <a:xfrm>
            <a:off x="6926317" y="701828"/>
            <a:ext cx="4593021" cy="2651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 you Know 2 out of every 3 Community College Students who apply to the UC are admitted?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are CC students the first priority for transfer to a UC?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8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993E01-DE7E-9245-A786-23CD9D81B17B}"/>
              </a:ext>
            </a:extLst>
          </p:cNvPr>
          <p:cNvSpPr/>
          <p:nvPr/>
        </p:nvSpPr>
        <p:spPr>
          <a:xfrm>
            <a:off x="900113" y="194852"/>
            <a:ext cx="10929937" cy="383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350"/>
              </a:spcAft>
            </a:pPr>
            <a:r>
              <a:rPr lang="en-US" sz="4000" b="1" dirty="0">
                <a:solidFill>
                  <a:srgbClr val="F9BD3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 pathways</a:t>
            </a:r>
            <a:br>
              <a:rPr lang="en-US" sz="3200" b="1" dirty="0">
                <a:solidFill>
                  <a:srgbClr val="1295D8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1295D8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Transfer Pathways:  Your roadmap to 21 top majors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645"/>
              </a:lnSpc>
              <a:spcAft>
                <a:spcPts val="1500"/>
              </a:spcAft>
            </a:pPr>
            <a:r>
              <a:rPr lang="en-US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you're starting out at a California community college and know which major you want to study but haven't decided which UC campuses to apply to, there is a simple way to keep your options open as you prepare for your major.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645"/>
              </a:lnSpc>
            </a:pPr>
            <a:r>
              <a:rPr lang="en-US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 one of our new Transfer Pathways, a single set of courses you can take to prepare for your major on </a:t>
            </a:r>
            <a:r>
              <a:rPr lang="en-US" b="1" dirty="0">
                <a:solidFill>
                  <a:srgbClr val="4C4C4C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any</a:t>
            </a:r>
            <a:r>
              <a:rPr lang="en-US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of our nine undergraduate campuses.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645"/>
              </a:lnSpc>
              <a:spcAft>
                <a:spcPts val="1500"/>
              </a:spcAft>
            </a:pPr>
            <a:br>
              <a:rPr lang="en-US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Transfer Pathways cover 21 of our most popular majors: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en-US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490BB-41A4-4347-9B67-B056B9A1F7A7}"/>
              </a:ext>
            </a:extLst>
          </p:cNvPr>
          <p:cNvSpPr txBox="1"/>
          <p:nvPr/>
        </p:nvSpPr>
        <p:spPr>
          <a:xfrm>
            <a:off x="900113" y="3405507"/>
            <a:ext cx="4801314" cy="295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Anthropology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Biochemistry</a:t>
            </a:r>
            <a:r>
              <a:rPr lang="en-US" dirty="0"/>
              <a:t>				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Biology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administration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Cell biology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Chemistry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3C8C7-F772-5142-AC72-8F1F8C0B93FB}"/>
              </a:ext>
            </a:extLst>
          </p:cNvPr>
          <p:cNvSpPr txBox="1"/>
          <p:nvPr/>
        </p:nvSpPr>
        <p:spPr>
          <a:xfrm>
            <a:off x="8801101" y="3405507"/>
            <a:ext cx="2656112" cy="337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Mechanical engineering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Molecular biology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Philosophy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Physics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Political science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Psychology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Sociology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D3912-832E-6645-AC11-1D3899B3C884}"/>
              </a:ext>
            </a:extLst>
          </p:cNvPr>
          <p:cNvSpPr txBox="1"/>
          <p:nvPr/>
        </p:nvSpPr>
        <p:spPr>
          <a:xfrm>
            <a:off x="4686302" y="3355946"/>
            <a:ext cx="2561920" cy="378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Computer science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Economics</a:t>
            </a:r>
            <a:endParaRPr lang="en-US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Electrical engineering</a:t>
            </a:r>
            <a:endParaRPr lang="en-US" u="sng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endParaRPr lang="en-US" u="sng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 and media studies</a:t>
            </a:r>
            <a:endParaRPr lang="en-US" u="sng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History</a:t>
            </a:r>
            <a:endParaRPr lang="en-US" u="sng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Mathematics</a:t>
            </a:r>
            <a:endParaRPr lang="en-US" u="sng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5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9DA3A7-5A00-C24D-8EA6-88C6D7B78CCB}"/>
              </a:ext>
            </a:extLst>
          </p:cNvPr>
          <p:cNvSpPr txBox="1"/>
          <p:nvPr/>
        </p:nvSpPr>
        <p:spPr>
          <a:xfrm>
            <a:off x="1042987" y="471483"/>
            <a:ext cx="1024413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/>
              <a:t>TAG</a:t>
            </a:r>
          </a:p>
          <a:p>
            <a:pPr algn="ctr" fontAlgn="base"/>
            <a:r>
              <a:rPr lang="en-US" sz="4800" dirty="0"/>
              <a:t> </a:t>
            </a:r>
          </a:p>
          <a:p>
            <a:pPr algn="ctr" fontAlgn="base"/>
            <a:r>
              <a:rPr lang="en-US" sz="4800" dirty="0"/>
              <a:t>ADT’s</a:t>
            </a:r>
          </a:p>
          <a:p>
            <a:pPr algn="ctr" fontAlgn="base"/>
            <a:r>
              <a:rPr lang="en-US" sz="4800" dirty="0"/>
              <a:t> </a:t>
            </a:r>
          </a:p>
          <a:p>
            <a:pPr algn="ctr" fontAlgn="base"/>
            <a:r>
              <a:rPr lang="en-US" sz="4800" dirty="0"/>
              <a:t>Local Area Residency for the CSU</a:t>
            </a:r>
          </a:p>
          <a:p>
            <a:pPr algn="ctr" fontAlgn="base"/>
            <a:endParaRPr lang="en-US" sz="4800" dirty="0"/>
          </a:p>
          <a:p>
            <a:pPr algn="ctr" fontAlgn="base"/>
            <a:r>
              <a:rPr lang="en-US" sz="4800" dirty="0"/>
              <a:t>What is WOW?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044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73835-3E2A-6045-8460-3B93FF298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0" y="2857454"/>
            <a:ext cx="11606212" cy="1896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B5541B-CD18-B641-9A89-7B3B4FAFBB0C}"/>
              </a:ext>
            </a:extLst>
          </p:cNvPr>
          <p:cNvSpPr txBox="1"/>
          <p:nvPr/>
        </p:nvSpPr>
        <p:spPr>
          <a:xfrm>
            <a:off x="1103910" y="442913"/>
            <a:ext cx="99413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Coursework within the Major</a:t>
            </a:r>
          </a:p>
          <a:p>
            <a:pPr algn="ctr"/>
            <a:r>
              <a:rPr lang="en-US" sz="3200" dirty="0"/>
              <a:t>TMCs, ADTs, C-IDs and Understanding our Transfer Partners </a:t>
            </a:r>
          </a:p>
        </p:txBody>
      </p:sp>
    </p:spTree>
    <p:extLst>
      <p:ext uri="{BB962C8B-B14F-4D97-AF65-F5344CB8AC3E}">
        <p14:creationId xmlns:p14="http://schemas.microsoft.com/office/powerpoint/2010/main" val="66517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AF40B5-C771-FA4F-A2FE-E76D1345795E}"/>
              </a:ext>
            </a:extLst>
          </p:cNvPr>
          <p:cNvSpPr txBox="1"/>
          <p:nvPr/>
        </p:nvSpPr>
        <p:spPr>
          <a:xfrm>
            <a:off x="1556505" y="214313"/>
            <a:ext cx="912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Art History Lower Division Patterns at all Northern California CSUs &amp; UCs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74435-5F47-1E48-B896-D98C3E0A2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9" y="847859"/>
            <a:ext cx="11634787" cy="53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68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C4650A-3052-9040-AE80-2F9CEE898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7" y="762000"/>
            <a:ext cx="5478314" cy="4796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1280E-38B4-BD4F-A858-D97440DFA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57" y="1413352"/>
            <a:ext cx="5554078" cy="34634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AF8D53-6FB1-9C4F-979B-7D89212EA8D3}"/>
              </a:ext>
            </a:extLst>
          </p:cNvPr>
          <p:cNvSpPr txBox="1"/>
          <p:nvPr/>
        </p:nvSpPr>
        <p:spPr>
          <a:xfrm>
            <a:off x="3556000" y="139700"/>
            <a:ext cx="578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Where is Art 162: History of Renaissance Art at local CSUs</a:t>
            </a:r>
          </a:p>
        </p:txBody>
      </p:sp>
    </p:spTree>
    <p:extLst>
      <p:ext uri="{BB962C8B-B14F-4D97-AF65-F5344CB8AC3E}">
        <p14:creationId xmlns:p14="http://schemas.microsoft.com/office/powerpoint/2010/main" val="283188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84D90-9180-6B46-B87E-E58929201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581390"/>
            <a:ext cx="7402146" cy="6022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934DA-B208-D24C-B5E0-0543CD804E35}"/>
              </a:ext>
            </a:extLst>
          </p:cNvPr>
          <p:cNvSpPr txBox="1"/>
          <p:nvPr/>
        </p:nvSpPr>
        <p:spPr>
          <a:xfrm>
            <a:off x="3390900" y="114300"/>
            <a:ext cx="5677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Where is Art 162: History of Renaissance Art at local UCs</a:t>
            </a:r>
          </a:p>
        </p:txBody>
      </p:sp>
    </p:spTree>
    <p:extLst>
      <p:ext uri="{BB962C8B-B14F-4D97-AF65-F5344CB8AC3E}">
        <p14:creationId xmlns:p14="http://schemas.microsoft.com/office/powerpoint/2010/main" val="2919363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A396A-A960-6A42-93DD-B275891AC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38" y="478036"/>
            <a:ext cx="6688062" cy="6278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EF41D0-FFBF-164D-B267-04187B53002A}"/>
              </a:ext>
            </a:extLst>
          </p:cNvPr>
          <p:cNvSpPr txBox="1"/>
          <p:nvPr/>
        </p:nvSpPr>
        <p:spPr>
          <a:xfrm>
            <a:off x="3312653" y="108704"/>
            <a:ext cx="593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Where is Art 162: History of Renaissance Art at UC Berkeley</a:t>
            </a:r>
          </a:p>
        </p:txBody>
      </p:sp>
    </p:spTree>
    <p:extLst>
      <p:ext uri="{BB962C8B-B14F-4D97-AF65-F5344CB8AC3E}">
        <p14:creationId xmlns:p14="http://schemas.microsoft.com/office/powerpoint/2010/main" val="2405695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53B46-6615-2844-BCB2-A4E2456FD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49" y="553358"/>
            <a:ext cx="3808251" cy="6017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1AE0A4-8957-9B45-9436-1FEEA4085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199" y="553358"/>
            <a:ext cx="3820951" cy="6037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34196-521A-3440-896C-FC3B0A10A76A}"/>
              </a:ext>
            </a:extLst>
          </p:cNvPr>
          <p:cNvSpPr txBox="1"/>
          <p:nvPr/>
        </p:nvSpPr>
        <p:spPr>
          <a:xfrm>
            <a:off x="3312653" y="108704"/>
            <a:ext cx="593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Where is Art 162: History of Renaissance Art at UC Berkeley</a:t>
            </a:r>
          </a:p>
        </p:txBody>
      </p:sp>
    </p:spTree>
    <p:extLst>
      <p:ext uri="{BB962C8B-B14F-4D97-AF65-F5344CB8AC3E}">
        <p14:creationId xmlns:p14="http://schemas.microsoft.com/office/powerpoint/2010/main" val="369989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6619A3-4E09-A740-A0F3-20B3D58B8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18" y="241300"/>
            <a:ext cx="4818496" cy="623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9E44E-9FA2-4343-AEEC-D5019510ED7B}"/>
              </a:ext>
            </a:extLst>
          </p:cNvPr>
          <p:cNvSpPr txBox="1"/>
          <p:nvPr/>
        </p:nvSpPr>
        <p:spPr>
          <a:xfrm>
            <a:off x="7226301" y="584200"/>
            <a:ext cx="4127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Our students don’t have access to this document.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these resources were confusing just image how a student would feel.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Who is better qualified to explore the lower-division programs of our transfer institutions and align with them than the faculty who are the discipline experts?</a:t>
            </a:r>
          </a:p>
        </p:txBody>
      </p:sp>
    </p:spTree>
    <p:extLst>
      <p:ext uri="{BB962C8B-B14F-4D97-AF65-F5344CB8AC3E}">
        <p14:creationId xmlns:p14="http://schemas.microsoft.com/office/powerpoint/2010/main" val="175523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2900753"/>
              </p:ext>
            </p:extLst>
          </p:nvPr>
        </p:nvGraphicFramePr>
        <p:xfrm>
          <a:off x="1071153" y="719666"/>
          <a:ext cx="10593977" cy="59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24691" y="174837"/>
            <a:ext cx="948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Building Coursework Roadmaps: </a:t>
            </a:r>
          </a:p>
          <a:p>
            <a:pPr algn="ctr"/>
            <a:r>
              <a:rPr lang="en-US" sz="3200" dirty="0"/>
              <a:t>Data Collection First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9441746" y="5509229"/>
            <a:ext cx="1224597" cy="105493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60902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D9F43B-7846-FC49-BBEE-797B2A901D5A}"/>
              </a:ext>
            </a:extLst>
          </p:cNvPr>
          <p:cNvSpPr txBox="1"/>
          <p:nvPr/>
        </p:nvSpPr>
        <p:spPr>
          <a:xfrm>
            <a:off x="1455088" y="1371719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accent2"/>
                </a:solidFill>
                <a:latin typeface="Garamond" charset="0"/>
                <a:ea typeface="Garamond" charset="0"/>
                <a:cs typeface="Garamond" charset="0"/>
              </a:rPr>
              <a:t>Articulation</a:t>
            </a:r>
            <a:r>
              <a:rPr lang="en-US" sz="11500" b="1" dirty="0">
                <a:solidFill>
                  <a:schemeClr val="bg1">
                    <a:lumMod val="7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2A4264-080D-8047-A2B1-886AA422E5D1}"/>
              </a:ext>
            </a:extLst>
          </p:cNvPr>
          <p:cNvSpPr txBox="1">
            <a:spLocks/>
          </p:cNvSpPr>
          <p:nvPr/>
        </p:nvSpPr>
        <p:spPr>
          <a:xfrm>
            <a:off x="2563131" y="2782868"/>
            <a:ext cx="6927914" cy="2383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en-US" sz="2600" cap="none" spc="0" dirty="0">
                <a:solidFill>
                  <a:prstClr val="black"/>
                </a:solidFill>
              </a:rPr>
              <a:t>The </a:t>
            </a:r>
            <a:r>
              <a:rPr lang="en-US" sz="2600" b="1" cap="none" spc="0" dirty="0">
                <a:solidFill>
                  <a:schemeClr val="accent1"/>
                </a:solidFill>
              </a:rPr>
              <a:t>process</a:t>
            </a:r>
            <a:r>
              <a:rPr lang="en-US" sz="2600" cap="none" spc="0" dirty="0">
                <a:solidFill>
                  <a:prstClr val="black"/>
                </a:solidFill>
              </a:rPr>
              <a:t> and </a:t>
            </a:r>
            <a:r>
              <a:rPr lang="en-US" sz="2600" b="1" cap="none" spc="0" dirty="0">
                <a:solidFill>
                  <a:schemeClr val="accent1"/>
                </a:solidFill>
              </a:rPr>
              <a:t>product</a:t>
            </a:r>
            <a:r>
              <a:rPr lang="en-US" sz="2600" cap="none" spc="0" dirty="0">
                <a:solidFill>
                  <a:prstClr val="black"/>
                </a:solidFill>
              </a:rPr>
              <a:t> through which </a:t>
            </a:r>
            <a:r>
              <a:rPr lang="en-US" sz="2600" b="1" cap="none" spc="0" dirty="0">
                <a:solidFill>
                  <a:prstClr val="black"/>
                </a:solidFill>
              </a:rPr>
              <a:t>courses</a:t>
            </a:r>
            <a:r>
              <a:rPr lang="en-US" sz="2600" cap="none" spc="0" dirty="0">
                <a:solidFill>
                  <a:prstClr val="black"/>
                </a:solidFill>
              </a:rPr>
              <a:t> and </a:t>
            </a:r>
            <a:r>
              <a:rPr lang="en-US" sz="2600" b="1" cap="none" spc="0" dirty="0">
                <a:solidFill>
                  <a:prstClr val="black"/>
                </a:solidFill>
              </a:rPr>
              <a:t>programs</a:t>
            </a:r>
            <a:r>
              <a:rPr lang="en-US" sz="2600" cap="none" spc="0" dirty="0">
                <a:solidFill>
                  <a:prstClr val="black"/>
                </a:solidFill>
              </a:rPr>
              <a:t> are </a:t>
            </a:r>
            <a:r>
              <a:rPr lang="en-US" sz="3700" b="1" cap="none" spc="0" dirty="0">
                <a:solidFill>
                  <a:schemeClr val="accent1"/>
                </a:solidFill>
              </a:rPr>
              <a:t>formally</a:t>
            </a:r>
            <a:r>
              <a:rPr lang="en-US" sz="2600" cap="none" spc="0" dirty="0">
                <a:solidFill>
                  <a:srgbClr val="FF0000"/>
                </a:solidFill>
              </a:rPr>
              <a:t> </a:t>
            </a:r>
            <a:r>
              <a:rPr lang="en-US" sz="2600" cap="none" spc="0" dirty="0">
                <a:solidFill>
                  <a:prstClr val="black"/>
                </a:solidFill>
              </a:rPr>
              <a:t>recognized as </a:t>
            </a:r>
            <a:r>
              <a:rPr lang="en-US" sz="3700" b="1" cap="none" spc="0" dirty="0">
                <a:solidFill>
                  <a:schemeClr val="accent1"/>
                </a:solidFill>
              </a:rPr>
              <a:t>comparable</a:t>
            </a:r>
            <a:r>
              <a:rPr lang="en-US" sz="2600" cap="none" spc="0" dirty="0">
                <a:solidFill>
                  <a:prstClr val="black"/>
                </a:solidFill>
              </a:rPr>
              <a:t> to educational experiences offered within another institution or system.</a:t>
            </a:r>
          </a:p>
        </p:txBody>
      </p:sp>
    </p:spTree>
    <p:extLst>
      <p:ext uri="{BB962C8B-B14F-4D97-AF65-F5344CB8AC3E}">
        <p14:creationId xmlns:p14="http://schemas.microsoft.com/office/powerpoint/2010/main" val="209355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8E841F-2E17-7943-9E4A-264E69317295}"/>
              </a:ext>
            </a:extLst>
          </p:cNvPr>
          <p:cNvSpPr/>
          <p:nvPr/>
        </p:nvSpPr>
        <p:spPr>
          <a:xfrm>
            <a:off x="0" y="-30092"/>
            <a:ext cx="12207106" cy="16263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9DA7E-C668-5640-A3EB-4690A3C089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63" y="558831"/>
            <a:ext cx="4218084" cy="5912303"/>
          </a:xfrm>
          <a:prstGeom prst="rect">
            <a:avLst/>
          </a:prstGeom>
          <a:effectLst>
            <a:outerShdw blurRad="342900" sx="102000" sy="102000" algn="ctr" rotWithShape="0">
              <a:prstClr val="black">
                <a:alpha val="37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8C9B319-D347-EB41-A288-7B004969A206}"/>
              </a:ext>
            </a:extLst>
          </p:cNvPr>
          <p:cNvSpPr txBox="1">
            <a:spLocks/>
          </p:cNvSpPr>
          <p:nvPr/>
        </p:nvSpPr>
        <p:spPr>
          <a:xfrm>
            <a:off x="5391665" y="404332"/>
            <a:ext cx="7166098" cy="613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HIGHER EDUCATION </a:t>
            </a:r>
            <a:r>
              <a:rPr lang="en-US" sz="48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iN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CALIFORNIA</a:t>
            </a:r>
            <a:endParaRPr lang="en-US" sz="27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ttp://www.ca.gov/-/media/Agencies/University-California-State/logo-CSU.ashx">
            <a:extLst>
              <a:ext uri="{FF2B5EF4-FFF2-40B4-BE49-F238E27FC236}">
                <a16:creationId xmlns:a16="http://schemas.microsoft.com/office/drawing/2014/main" id="{39381272-31E0-0742-BF64-0F941DF7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56" b="92342" l="4310" r="96983">
                        <a14:foregroundMark x1="44828" y1="41892" x2="44828" y2="41892"/>
                        <a14:foregroundMark x1="61207" y1="40991" x2="61207" y2="40991"/>
                        <a14:foregroundMark x1="26293" y1="85135" x2="26293" y2="85135"/>
                        <a14:foregroundMark x1="22845" y1="86486" x2="22845" y2="86486"/>
                        <a14:foregroundMark x1="17241" y1="87387" x2="17241" y2="87387"/>
                        <a14:foregroundMark x1="9052" y1="81532" x2="9052" y2="81532"/>
                        <a14:foregroundMark x1="9052" y1="69369" x2="9052" y2="69369"/>
                        <a14:foregroundMark x1="21121" y1="68468" x2="21121" y2="68468"/>
                        <a14:foregroundMark x1="18103" y1="69820" x2="18103" y2="69820"/>
                        <a14:foregroundMark x1="22845" y1="81982" x2="22845" y2="81982"/>
                        <a14:foregroundMark x1="19828" y1="86937" x2="19828" y2="86937"/>
                        <a14:foregroundMark x1="11207" y1="87387" x2="11207" y2="87387"/>
                        <a14:foregroundMark x1="33190" y1="86486" x2="33190" y2="86486"/>
                        <a14:foregroundMark x1="30172" y1="82432" x2="30172" y2="82432"/>
                        <a14:foregroundMark x1="31466" y1="68018" x2="31466" y2="68018"/>
                        <a14:foregroundMark x1="38793" y1="71622" x2="38793" y2="71622"/>
                        <a14:foregroundMark x1="42672" y1="71171" x2="42672" y2="71171"/>
                        <a14:foregroundMark x1="46121" y1="70721" x2="46121" y2="70721"/>
                        <a14:foregroundMark x1="49138" y1="72072" x2="49138" y2="72072"/>
                        <a14:foregroundMark x1="53017" y1="71622" x2="53017" y2="71622"/>
                        <a14:foregroundMark x1="58190" y1="72523" x2="58190" y2="72523"/>
                        <a14:foregroundMark x1="63793" y1="71622" x2="63793" y2="71622"/>
                        <a14:foregroundMark x1="67241" y1="69369" x2="67241" y2="69369"/>
                        <a14:foregroundMark x1="71552" y1="69820" x2="71552" y2="69820"/>
                        <a14:foregroundMark x1="74138" y1="70270" x2="74138" y2="70270"/>
                        <a14:foregroundMark x1="74569" y1="63514" x2="74569" y2="63514"/>
                        <a14:foregroundMark x1="48707" y1="63063" x2="48707" y2="63063"/>
                        <a14:foregroundMark x1="14655" y1="68018" x2="14655" y2="68018"/>
                        <a14:foregroundMark x1="81897" y1="67117" x2="81897" y2="67117"/>
                        <a14:foregroundMark x1="46121" y1="85135" x2="46121" y2="85135"/>
                        <a14:foregroundMark x1="50000" y1="85586" x2="50000" y2="85586"/>
                        <a14:foregroundMark x1="40948" y1="86486" x2="40948" y2="86486"/>
                        <a14:foregroundMark x1="53017" y1="85586" x2="53017" y2="85586"/>
                        <a14:foregroundMark x1="56034" y1="86036" x2="56034" y2="86036"/>
                        <a14:foregroundMark x1="56897" y1="78829" x2="56897" y2="78829"/>
                        <a14:foregroundMark x1="59914" y1="83784" x2="59914" y2="83784"/>
                        <a14:foregroundMark x1="65517" y1="85135" x2="65517" y2="85135"/>
                        <a14:foregroundMark x1="62500" y1="83333" x2="62500" y2="83333"/>
                        <a14:foregroundMark x1="72414" y1="83784" x2="72414" y2="83784"/>
                        <a14:foregroundMark x1="69397" y1="83784" x2="69397" y2="83784"/>
                        <a14:foregroundMark x1="78017" y1="84685" x2="78017" y2="84685"/>
                        <a14:foregroundMark x1="83190" y1="85135" x2="83190" y2="85135"/>
                        <a14:foregroundMark x1="83190" y1="78378" x2="83190" y2="78378"/>
                        <a14:foregroundMark x1="87500" y1="84685" x2="87500" y2="84685"/>
                        <a14:foregroundMark x1="91379" y1="86486" x2="91379" y2="86486"/>
                        <a14:backgroundMark x1="21121" y1="85586" x2="21121" y2="85586"/>
                        <a14:backgroundMark x1="32328" y1="82883" x2="32328" y2="82883"/>
                        <a14:backgroundMark x1="31897" y1="86486" x2="31897" y2="86486"/>
                        <a14:backgroundMark x1="23276" y1="67117" x2="23276" y2="67117"/>
                        <a14:backgroundMark x1="57759" y1="69369" x2="57759" y2="69369"/>
                        <a14:backgroundMark x1="40086" y1="70721" x2="40086" y2="70721"/>
                        <a14:backgroundMark x1="80172" y1="70721" x2="80172" y2="70721"/>
                        <a14:backgroundMark x1="68103" y1="82432" x2="68103" y2="8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449" y="3029392"/>
            <a:ext cx="1532650" cy="1466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tp://brand.universityofcalifornia.edu/images/guidelines_assets_r.9/wordmark_block.png">
            <a:extLst>
              <a:ext uri="{FF2B5EF4-FFF2-40B4-BE49-F238E27FC236}">
                <a16:creationId xmlns:a16="http://schemas.microsoft.com/office/drawing/2014/main" id="{D6716483-E446-4D4F-A20A-DB9EE7290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150" b="69289" l="28042" r="77137">
                        <a14:foregroundMark x1="38446" y1="53714" x2="38446" y2="53714"/>
                        <a14:foregroundMark x1="28486" y1="42571" x2="28486" y2="42571"/>
                        <a14:foregroundMark x1="30876" y1="49714" x2="30876" y2="49714"/>
                        <a14:foregroundMark x1="33466" y1="58857" x2="33466" y2="58857"/>
                        <a14:foregroundMark x1="35657" y1="60286" x2="35657" y2="60286"/>
                        <a14:foregroundMark x1="51195" y1="60571" x2="51195" y2="60571"/>
                        <a14:foregroundMark x1="56175" y1="59714" x2="56175" y2="59714"/>
                        <a14:foregroundMark x1="53386" y1="37714" x2="53386" y2="37714"/>
                        <a14:foregroundMark x1="68725" y1="60286" x2="68725" y2="6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905" t="24133" r="16726" b="25694"/>
          <a:stretch/>
        </p:blipFill>
        <p:spPr bwMode="auto">
          <a:xfrm>
            <a:off x="1711306" y="1891614"/>
            <a:ext cx="2204652" cy="1256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04A8E1-B896-4349-B8FE-710FB6529D66}"/>
              </a:ext>
            </a:extLst>
          </p:cNvPr>
          <p:cNvSpPr/>
          <p:nvPr/>
        </p:nvSpPr>
        <p:spPr>
          <a:xfrm>
            <a:off x="2744306" y="4495980"/>
            <a:ext cx="169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Independent </a:t>
            </a:r>
            <a:br>
              <a:rPr lang="en-US" sz="1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1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13000" endPos="16000" dir="5400000" sy="-90000" algn="bl" rotWithShape="0"/>
                </a:effectLst>
              </a:rPr>
              <a:t>Colleges</a:t>
            </a:r>
            <a:r>
              <a:rPr lang="en-US" sz="1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&amp; </a:t>
            </a:r>
            <a:br>
              <a:rPr lang="en-US" sz="1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1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Universities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E7BF5E-B74D-B946-BBD5-0CC054CED2C7}"/>
              </a:ext>
            </a:extLst>
          </p:cNvPr>
          <p:cNvSpPr/>
          <p:nvPr/>
        </p:nvSpPr>
        <p:spPr>
          <a:xfrm>
            <a:off x="5456695" y="634316"/>
            <a:ext cx="6136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+mj-lt"/>
              </a:rPr>
              <a:t>WHERE WE FIT</a:t>
            </a:r>
            <a:endParaRPr lang="en-US" sz="5400" dirty="0">
              <a:latin typeface="+mj-lt"/>
            </a:endParaRPr>
          </a:p>
        </p:txBody>
      </p:sp>
      <p:pic>
        <p:nvPicPr>
          <p:cNvPr id="2" name="Picture 6" descr="ttps://www.nationalskillscoalition.org/news/blog/image/logo_work.jpg">
            <a:extLst>
              <a:ext uri="{FF2B5EF4-FFF2-40B4-BE49-F238E27FC236}">
                <a16:creationId xmlns:a16="http://schemas.microsoft.com/office/drawing/2014/main" id="{9483303B-5DE5-B04B-A7C6-2C090E399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80" b="72700" l="21778" r="78000">
                        <a14:foregroundMark x1="68444" y1="27003" x2="68444" y2="27003"/>
                        <a14:foregroundMark x1="29556" y1="25816" x2="29556" y2="25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363" r="23394" b="26452"/>
          <a:stretch/>
        </p:blipFill>
        <p:spPr bwMode="auto">
          <a:xfrm>
            <a:off x="4339425" y="1891614"/>
            <a:ext cx="4538317" cy="4444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06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FD9050-1A69-AA49-8930-41ED5492677B}"/>
              </a:ext>
            </a:extLst>
          </p:cNvPr>
          <p:cNvSpPr txBox="1"/>
          <p:nvPr/>
        </p:nvSpPr>
        <p:spPr>
          <a:xfrm>
            <a:off x="246489" y="338049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Articulation</a:t>
            </a:r>
            <a:r>
              <a:rPr lang="en-US" sz="11500" b="1" dirty="0">
                <a:solidFill>
                  <a:schemeClr val="bg1">
                    <a:lumMod val="7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070A5-64E7-364B-83E5-4AF296F1BAF9}"/>
              </a:ext>
            </a:extLst>
          </p:cNvPr>
          <p:cNvSpPr txBox="1"/>
          <p:nvPr/>
        </p:nvSpPr>
        <p:spPr>
          <a:xfrm>
            <a:off x="1121134" y="2683340"/>
            <a:ext cx="10575235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1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transfer as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general elective credit </a:t>
            </a:r>
            <a:r>
              <a:rPr lang="en-US" sz="2400" dirty="0"/>
              <a:t>for admission</a:t>
            </a:r>
            <a:r>
              <a:rPr lang="en-US" sz="2400" b="1" dirty="0"/>
              <a:t> </a:t>
            </a:r>
            <a:r>
              <a:rPr lang="en-US" sz="2400" dirty="0"/>
              <a:t>to/graduation from CSU and UC</a:t>
            </a:r>
          </a:p>
          <a:p>
            <a:pPr marL="285750" indent="-285750">
              <a:lnSpc>
                <a:spcPts val="31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 be used as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elective lower division credit in the major</a:t>
            </a:r>
          </a:p>
          <a:p>
            <a:pPr marL="285750" indent="-285750">
              <a:lnSpc>
                <a:spcPts val="31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satisfy various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General Education breadth requirements</a:t>
            </a:r>
          </a:p>
          <a:p>
            <a:pPr marL="285750" indent="-285750">
              <a:lnSpc>
                <a:spcPts val="31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 be identified as a given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C-ID</a:t>
            </a:r>
            <a:r>
              <a:rPr lang="en-US" sz="2400" dirty="0"/>
              <a:t> </a:t>
            </a:r>
          </a:p>
          <a:p>
            <a:pPr marL="285750" indent="-285750">
              <a:lnSpc>
                <a:spcPts val="31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 be used in an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Associate Degree for Transfer </a:t>
            </a:r>
            <a:r>
              <a:rPr lang="en-US" sz="2400" dirty="0"/>
              <a:t>(AS-T, AA-T)</a:t>
            </a:r>
          </a:p>
          <a:p>
            <a:pPr marL="285750" indent="-285750">
              <a:lnSpc>
                <a:spcPts val="31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 be articulated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course-to-course</a:t>
            </a:r>
            <a:r>
              <a:rPr lang="en-US" sz="2400" dirty="0"/>
              <a:t> at one or more CSUs/UCs</a:t>
            </a:r>
          </a:p>
          <a:p>
            <a:pPr marL="285750" indent="-285750">
              <a:lnSpc>
                <a:spcPts val="318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 be articulated as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lower-division major preparation </a:t>
            </a:r>
            <a:r>
              <a:rPr lang="en-US" sz="2400" dirty="0"/>
              <a:t>for upper-division coursework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705AE-0FA4-5545-8302-EC5F197A389F}"/>
              </a:ext>
            </a:extLst>
          </p:cNvPr>
          <p:cNvSpPr txBox="1"/>
          <p:nvPr/>
        </p:nvSpPr>
        <p:spPr>
          <a:xfrm>
            <a:off x="3379304" y="1693628"/>
            <a:ext cx="6159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DETERMINES WHICH MJC COURSES</a:t>
            </a:r>
          </a:p>
        </p:txBody>
      </p:sp>
    </p:spTree>
    <p:extLst>
      <p:ext uri="{BB962C8B-B14F-4D97-AF65-F5344CB8AC3E}">
        <p14:creationId xmlns:p14="http://schemas.microsoft.com/office/powerpoint/2010/main" val="179385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8AFB75-6CDF-A74A-B4E5-302FB11154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812" y="0"/>
            <a:ext cx="4838750" cy="6782264"/>
          </a:xfrm>
          <a:prstGeom prst="rect">
            <a:avLst/>
          </a:prstGeom>
          <a:effectLst>
            <a:outerShdw blurRad="342900" sx="102000" sy="102000" algn="ctr" rotWithShape="0">
              <a:prstClr val="black">
                <a:alpha val="37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2C116F-15CE-D14B-9A41-5FA0FC752D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91" y="4351180"/>
            <a:ext cx="2687403" cy="1139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FD9050-1A69-AA49-8930-41ED5492677B}"/>
              </a:ext>
            </a:extLst>
          </p:cNvPr>
          <p:cNvSpPr txBox="1"/>
          <p:nvPr/>
        </p:nvSpPr>
        <p:spPr>
          <a:xfrm>
            <a:off x="246489" y="338049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Articulation</a:t>
            </a:r>
            <a:r>
              <a:rPr lang="en-US" sz="11500" b="1" dirty="0">
                <a:solidFill>
                  <a:schemeClr val="bg1">
                    <a:lumMod val="7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070A5-64E7-364B-83E5-4AF296F1BAF9}"/>
              </a:ext>
            </a:extLst>
          </p:cNvPr>
          <p:cNvSpPr txBox="1"/>
          <p:nvPr/>
        </p:nvSpPr>
        <p:spPr>
          <a:xfrm>
            <a:off x="791305" y="2777252"/>
            <a:ext cx="9545391" cy="3922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Providing support to colleagues in the development of qualifying curriculum</a:t>
            </a:r>
          </a:p>
          <a:p>
            <a:pPr marL="285750" indent="-285750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Educating faculty on the impacts of curricular design in various transfer contexts</a:t>
            </a:r>
          </a:p>
          <a:p>
            <a:pPr marL="285750" indent="-285750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Sole faculty member focused on transfer elegance in the college curriculum</a:t>
            </a:r>
          </a:p>
          <a:p>
            <a:pPr marL="285750" indent="-285750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Liaising between institutions and higher education “segments”</a:t>
            </a:r>
          </a:p>
          <a:p>
            <a:pPr marL="742950" lvl="1" indent="-285750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CCC, CSU, UC, Private/Independent Colleges </a:t>
            </a:r>
          </a:p>
          <a:p>
            <a:pPr marL="285750" indent="-285750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Reviewing curriculum proposals to ensure they meet criteria </a:t>
            </a:r>
          </a:p>
          <a:p>
            <a:pPr marL="285750" indent="-285750">
              <a:lnSpc>
                <a:spcPts val="298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Advocating and collaborating within the statewide articulation council </a:t>
            </a:r>
            <a:br>
              <a:rPr lang="en-US" sz="2200" dirty="0"/>
            </a:br>
            <a:r>
              <a:rPr lang="en-US" sz="2200" dirty="0"/>
              <a:t>(CIAC) on issues that impede or confuse pathways for students </a:t>
            </a:r>
          </a:p>
          <a:p>
            <a:pPr marL="285750" indent="-285750">
              <a:lnSpc>
                <a:spcPts val="298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ts val="298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705AE-0FA4-5545-8302-EC5F197A389F}"/>
              </a:ext>
            </a:extLst>
          </p:cNvPr>
          <p:cNvSpPr txBox="1"/>
          <p:nvPr/>
        </p:nvSpPr>
        <p:spPr>
          <a:xfrm>
            <a:off x="3429442" y="1823783"/>
            <a:ext cx="51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0070C0"/>
                </a:solidFill>
              </a:rPr>
              <a:t>IN THE CENTER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9B3E7-C17B-D349-AAEF-EF3AAD93DB75}"/>
              </a:ext>
            </a:extLst>
          </p:cNvPr>
          <p:cNvSpPr txBox="1"/>
          <p:nvPr/>
        </p:nvSpPr>
        <p:spPr>
          <a:xfrm>
            <a:off x="2913613" y="1670207"/>
            <a:ext cx="30909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>
                <a:solidFill>
                  <a:schemeClr val="accent2">
                    <a:lumMod val="50000"/>
                  </a:schemeClr>
                </a:solidFill>
              </a:rPr>
              <a:t>OFFICERS</a:t>
            </a:r>
          </a:p>
        </p:txBody>
      </p:sp>
    </p:spTree>
    <p:extLst>
      <p:ext uri="{BB962C8B-B14F-4D97-AF65-F5344CB8AC3E}">
        <p14:creationId xmlns:p14="http://schemas.microsoft.com/office/powerpoint/2010/main" val="1531732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FD9050-1A69-AA49-8930-41ED5492677B}"/>
              </a:ext>
            </a:extLst>
          </p:cNvPr>
          <p:cNvSpPr txBox="1"/>
          <p:nvPr/>
        </p:nvSpPr>
        <p:spPr>
          <a:xfrm>
            <a:off x="246489" y="338049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accent1"/>
                </a:solidFill>
                <a:latin typeface="Garamond" charset="0"/>
                <a:ea typeface="Garamond" charset="0"/>
                <a:cs typeface="Garamond" charset="0"/>
              </a:rPr>
              <a:t>Articulation</a:t>
            </a:r>
            <a:r>
              <a:rPr lang="en-US" sz="11500" b="1" dirty="0">
                <a:solidFill>
                  <a:schemeClr val="bg1">
                    <a:lumMod val="75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705AE-0FA4-5545-8302-EC5F197A389F}"/>
              </a:ext>
            </a:extLst>
          </p:cNvPr>
          <p:cNvSpPr txBox="1"/>
          <p:nvPr/>
        </p:nvSpPr>
        <p:spPr>
          <a:xfrm>
            <a:off x="3379304" y="1693628"/>
            <a:ext cx="51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CAN’T FUNCTION WITHOUT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236A8-3875-2248-928C-8B8AC6535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37" y="3361746"/>
            <a:ext cx="6507127" cy="282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3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30253450"/>
              </p:ext>
            </p:extLst>
          </p:nvPr>
        </p:nvGraphicFramePr>
        <p:xfrm>
          <a:off x="130628" y="297923"/>
          <a:ext cx="111407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90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6591" y="775340"/>
            <a:ext cx="1779320" cy="1545215"/>
            <a:chOff x="419205" y="388562"/>
            <a:chExt cx="1779320" cy="1545215"/>
          </a:xfrm>
        </p:grpSpPr>
        <p:sp>
          <p:nvSpPr>
            <p:cNvPr id="6" name="Rounded Rectangle 5"/>
            <p:cNvSpPr/>
            <p:nvPr/>
          </p:nvSpPr>
          <p:spPr>
            <a:xfrm>
              <a:off x="419205" y="388562"/>
              <a:ext cx="1779320" cy="1545215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494649" y="464007"/>
              <a:ext cx="1703875" cy="1394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Careers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12266" y="1181589"/>
            <a:ext cx="7751528" cy="3089965"/>
            <a:chOff x="2719914" y="514785"/>
            <a:chExt cx="5775581" cy="1542615"/>
          </a:xfrm>
        </p:grpSpPr>
        <p:sp>
          <p:nvSpPr>
            <p:cNvPr id="9" name="Rectangle 8"/>
            <p:cNvSpPr/>
            <p:nvPr/>
          </p:nvSpPr>
          <p:spPr>
            <a:xfrm>
              <a:off x="2719914" y="514785"/>
              <a:ext cx="5775581" cy="15426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719914" y="514785"/>
              <a:ext cx="5775581" cy="1529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Specify what career options a student can obtain with a Certificate, Associate, and a Transfer degree in your </a:t>
              </a:r>
              <a:r>
                <a:rPr lang="en-US" sz="2400" dirty="0"/>
                <a:t>Program</a:t>
              </a:r>
              <a:r>
                <a:rPr lang="en-US" sz="2400" kern="1200" dirty="0"/>
                <a:t>?</a:t>
              </a:r>
              <a:br>
                <a:rPr lang="en-US" sz="2400" kern="1200" dirty="0"/>
              </a:br>
              <a:r>
                <a:rPr lang="en-US" sz="2400" kern="1200" dirty="0"/>
                <a:t>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Give a range of income for each of the degree options </a:t>
              </a:r>
              <a:r>
                <a:rPr lang="en-US" sz="2400" kern="1200" dirty="0" err="1"/>
                <a:t>ie</a:t>
              </a:r>
              <a:r>
                <a:rPr lang="en-US" sz="2400" kern="1200" dirty="0"/>
                <a:t> Certificates, Associates or Bachelors .</a:t>
              </a:r>
              <a:br>
                <a:rPr lang="en-US" sz="2400" kern="1200" dirty="0"/>
              </a:br>
              <a:endParaRPr lang="en-US" sz="24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Do the degrees we offer provide a sustainable income of a living wage? If not, how can we offer scaffolding degrees?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400" kern="1200" dirty="0"/>
            </a:p>
          </p:txBody>
        </p:sp>
      </p:grpSp>
      <p:sp>
        <p:nvSpPr>
          <p:cNvPr id="11" name="Bent-Up Arrow 10"/>
          <p:cNvSpPr/>
          <p:nvPr/>
        </p:nvSpPr>
        <p:spPr>
          <a:xfrm rot="5400000">
            <a:off x="1023550" y="3980066"/>
            <a:ext cx="1482386" cy="140233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2784058" y="4593339"/>
            <a:ext cx="3117420" cy="1658167"/>
            <a:chOff x="1841860" y="2185727"/>
            <a:chExt cx="2098669" cy="1161458"/>
          </a:xfrm>
        </p:grpSpPr>
        <p:sp>
          <p:nvSpPr>
            <p:cNvPr id="13" name="Rounded Rectangle 12"/>
            <p:cNvSpPr/>
            <p:nvPr/>
          </p:nvSpPr>
          <p:spPr>
            <a:xfrm>
              <a:off x="1841860" y="2185727"/>
              <a:ext cx="2098669" cy="116145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5"/>
            <p:cNvSpPr txBox="1"/>
            <p:nvPr/>
          </p:nvSpPr>
          <p:spPr>
            <a:xfrm>
              <a:off x="1898568" y="2242435"/>
              <a:ext cx="1985253" cy="1048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/>
                <a:t>Competencies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67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-Up Arrow 1"/>
          <p:cNvSpPr/>
          <p:nvPr/>
        </p:nvSpPr>
        <p:spPr>
          <a:xfrm rot="5400000">
            <a:off x="752163" y="772206"/>
            <a:ext cx="1482386" cy="140233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2290602" y="862965"/>
            <a:ext cx="3117420" cy="1658167"/>
            <a:chOff x="1841860" y="2185727"/>
            <a:chExt cx="2098669" cy="1161458"/>
          </a:xfrm>
        </p:grpSpPr>
        <p:sp>
          <p:nvSpPr>
            <p:cNvPr id="4" name="Rounded Rectangle 3"/>
            <p:cNvSpPr/>
            <p:nvPr/>
          </p:nvSpPr>
          <p:spPr>
            <a:xfrm>
              <a:off x="1841860" y="2185727"/>
              <a:ext cx="2098669" cy="116145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5"/>
            <p:cNvSpPr txBox="1"/>
            <p:nvPr/>
          </p:nvSpPr>
          <p:spPr>
            <a:xfrm>
              <a:off x="1898568" y="2242435"/>
              <a:ext cx="1985253" cy="1048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Competencies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80023" y="2440173"/>
            <a:ext cx="6648994" cy="3738559"/>
            <a:chOff x="4080458" y="1619851"/>
            <a:chExt cx="5545464" cy="2248877"/>
          </a:xfrm>
        </p:grpSpPr>
        <p:sp>
          <p:nvSpPr>
            <p:cNvPr id="7" name="Rectangle 6"/>
            <p:cNvSpPr/>
            <p:nvPr/>
          </p:nvSpPr>
          <p:spPr>
            <a:xfrm>
              <a:off x="4178511" y="1982862"/>
              <a:ext cx="5447411" cy="18858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4080458" y="1619851"/>
              <a:ext cx="5447411" cy="188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Provide the competencies and skills students are learning in your classes (program) that directly link to the skills and competencies that employers are wanting their employees to have. </a:t>
              </a:r>
              <a:br>
                <a:rPr lang="en-US" sz="2400" kern="1200" dirty="0"/>
              </a:br>
              <a:endParaRPr lang="en-US" sz="24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We must find out who your typical employers are in this industry and what are they looking for to help answer the above question. </a:t>
              </a:r>
            </a:p>
          </p:txBody>
        </p:sp>
      </p:grpSp>
      <p:sp>
        <p:nvSpPr>
          <p:cNvPr id="9" name="Bent-Up Arrow 8"/>
          <p:cNvSpPr/>
          <p:nvPr/>
        </p:nvSpPr>
        <p:spPr>
          <a:xfrm rot="5400000">
            <a:off x="841387" y="4918755"/>
            <a:ext cx="1247068" cy="116746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2290602" y="5159829"/>
            <a:ext cx="3261113" cy="1541418"/>
            <a:chOff x="3523962" y="3938889"/>
            <a:chExt cx="2371865" cy="1218331"/>
          </a:xfrm>
        </p:grpSpPr>
        <p:sp>
          <p:nvSpPr>
            <p:cNvPr id="11" name="Rounded Rectangle 10"/>
            <p:cNvSpPr/>
            <p:nvPr/>
          </p:nvSpPr>
          <p:spPr>
            <a:xfrm>
              <a:off x="3523962" y="3938889"/>
              <a:ext cx="2371865" cy="121833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5"/>
            <p:cNvSpPr txBox="1"/>
            <p:nvPr/>
          </p:nvSpPr>
          <p:spPr>
            <a:xfrm>
              <a:off x="3580670" y="3938889"/>
              <a:ext cx="2149382" cy="1104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Transfer Institutions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0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-Up Arrow 1"/>
          <p:cNvSpPr/>
          <p:nvPr/>
        </p:nvSpPr>
        <p:spPr>
          <a:xfrm rot="5400000">
            <a:off x="488690" y="686389"/>
            <a:ext cx="1247068" cy="1167462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1695955" y="888274"/>
            <a:ext cx="3261113" cy="1541418"/>
            <a:chOff x="3523962" y="3938889"/>
            <a:chExt cx="2371865" cy="1218331"/>
          </a:xfrm>
        </p:grpSpPr>
        <p:sp>
          <p:nvSpPr>
            <p:cNvPr id="4" name="Rounded Rectangle 3"/>
            <p:cNvSpPr/>
            <p:nvPr/>
          </p:nvSpPr>
          <p:spPr>
            <a:xfrm>
              <a:off x="3523962" y="3938889"/>
              <a:ext cx="2371865" cy="121833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5"/>
            <p:cNvSpPr txBox="1"/>
            <p:nvPr/>
          </p:nvSpPr>
          <p:spPr>
            <a:xfrm>
              <a:off x="3580670" y="3938889"/>
              <a:ext cx="2149382" cy="1104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Transfer Institutions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77997" y="1429398"/>
            <a:ext cx="6068072" cy="5223640"/>
            <a:chOff x="5398567" y="4086310"/>
            <a:chExt cx="4738212" cy="936347"/>
          </a:xfrm>
        </p:grpSpPr>
        <p:sp>
          <p:nvSpPr>
            <p:cNvPr id="7" name="Rectangle 6"/>
            <p:cNvSpPr/>
            <p:nvPr/>
          </p:nvSpPr>
          <p:spPr>
            <a:xfrm>
              <a:off x="5398567" y="4086310"/>
              <a:ext cx="4738212" cy="9363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5398567" y="4086310"/>
              <a:ext cx="4738212" cy="936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Do your courses transfer and articulate with the most common transfer institution within your </a:t>
              </a:r>
              <a:r>
                <a:rPr lang="en-US" sz="2400" dirty="0"/>
                <a:t>program</a:t>
              </a:r>
              <a:r>
                <a:rPr lang="en-US" sz="2400" kern="1200" dirty="0"/>
                <a:t>?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What lower division courses are offered at your program’s most likely transfer institutions, particularly at our CSU and UC partners?  </a:t>
              </a:r>
              <a:br>
                <a:rPr lang="en-US" sz="2400" kern="1200" dirty="0"/>
              </a:br>
              <a:endParaRPr lang="en-US" sz="2400" kern="12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Do you program  learning outcomes align? </a:t>
              </a: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dirty="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For CTE programs, have you considered a transfer major a student could pursue and are those classes part of your program at MJC?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-Up Arrow 1"/>
          <p:cNvSpPr/>
          <p:nvPr/>
        </p:nvSpPr>
        <p:spPr>
          <a:xfrm rot="5400000">
            <a:off x="1163493" y="1897922"/>
            <a:ext cx="1191260" cy="135620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847881" y="577386"/>
            <a:ext cx="2005380" cy="1403701"/>
            <a:chOff x="2012" y="430662"/>
            <a:chExt cx="2005380" cy="1403701"/>
          </a:xfrm>
        </p:grpSpPr>
        <p:sp>
          <p:nvSpPr>
            <p:cNvPr id="4" name="Rounded Rectangle 3"/>
            <p:cNvSpPr/>
            <p:nvPr/>
          </p:nvSpPr>
          <p:spPr>
            <a:xfrm>
              <a:off x="2012" y="430662"/>
              <a:ext cx="2005380" cy="140370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5"/>
            <p:cNvSpPr txBox="1"/>
            <p:nvPr/>
          </p:nvSpPr>
          <p:spPr>
            <a:xfrm>
              <a:off x="70547" y="499197"/>
              <a:ext cx="1868310" cy="1266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General Education Classes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17864" y="1476103"/>
            <a:ext cx="8359885" cy="4454433"/>
            <a:chOff x="2314653" y="353093"/>
            <a:chExt cx="4357343" cy="1268979"/>
          </a:xfrm>
        </p:grpSpPr>
        <p:sp>
          <p:nvSpPr>
            <p:cNvPr id="7" name="Rectangle 6"/>
            <p:cNvSpPr/>
            <p:nvPr/>
          </p:nvSpPr>
          <p:spPr>
            <a:xfrm>
              <a:off x="2432800" y="433907"/>
              <a:ext cx="4239196" cy="11345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2314653" y="353093"/>
              <a:ext cx="4239196" cy="1268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Once you have looked at your classes within your major, are there areas from your overall competencies list where you can see a specific GE class would benefit the student with their overall degree and career competencies and skills. </a:t>
              </a:r>
              <a:br>
                <a:rPr lang="en-US" sz="2400" kern="1200" dirty="0"/>
              </a:br>
              <a:br>
                <a:rPr lang="en-US" sz="2400" kern="1200" dirty="0"/>
              </a:br>
              <a:r>
                <a:rPr lang="en-US" sz="2400" kern="1200" dirty="0"/>
                <a:t>Example : An employer may want an employee to have good oral  communication skills.  Does your program’s classes have those skills incorporated in them?  If not, then you </a:t>
              </a:r>
              <a:r>
                <a:rPr lang="en-US" sz="2400" dirty="0"/>
                <a:t>could consider the GE class of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Comm</a:t>
              </a:r>
              <a:r>
                <a:rPr lang="en-US" sz="2400" kern="1200" dirty="0"/>
                <a:t> 100: Introduction to Public Speaking to help support the student’s  knowledge and applicable skills.   </a:t>
              </a:r>
              <a:br>
                <a:rPr lang="en-US" sz="2400" kern="1200" dirty="0"/>
              </a:br>
              <a:endParaRPr lang="en-US" sz="2400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/>
                <a:t>You will also want to consider your transfer institutions requirements for the major.  Your faculty counselor colleague can assist you with finding this information.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73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-Up Arrow 1"/>
          <p:cNvSpPr/>
          <p:nvPr/>
        </p:nvSpPr>
        <p:spPr>
          <a:xfrm rot="5400000">
            <a:off x="1163493" y="1897922"/>
            <a:ext cx="1191260" cy="135620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479745" y="434882"/>
            <a:ext cx="2180327" cy="1403701"/>
            <a:chOff x="2012" y="430662"/>
            <a:chExt cx="2180327" cy="1403701"/>
          </a:xfrm>
        </p:grpSpPr>
        <p:sp>
          <p:nvSpPr>
            <p:cNvPr id="4" name="Rounded Rectangle 3"/>
            <p:cNvSpPr/>
            <p:nvPr/>
          </p:nvSpPr>
          <p:spPr>
            <a:xfrm>
              <a:off x="2012" y="430662"/>
              <a:ext cx="2005380" cy="140370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5"/>
            <p:cNvSpPr txBox="1"/>
            <p:nvPr/>
          </p:nvSpPr>
          <p:spPr>
            <a:xfrm>
              <a:off x="70547" y="499197"/>
              <a:ext cx="2111792" cy="1266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ILO, GELO,PLO</a:t>
              </a:r>
              <a:endParaRPr lang="en-US" sz="320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26526" y="326572"/>
            <a:ext cx="7955281" cy="61003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/>
              <a:t>Do your courses and program map align with our:</a:t>
            </a:r>
            <a:br>
              <a:rPr lang="en-US" sz="2400" kern="1200" dirty="0"/>
            </a:br>
            <a:r>
              <a:rPr lang="en-US" sz="2400" kern="1200" dirty="0"/>
              <a:t>- Institutional Learning Outcomes, </a:t>
            </a:r>
          </a:p>
          <a:p>
            <a:pPr marL="457200" lvl="2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/>
              <a:t>	Communication, Information &amp; Technology Literacy, </a:t>
            </a:r>
            <a:br>
              <a:rPr lang="en-US" sz="2400" dirty="0"/>
            </a:br>
            <a:r>
              <a:rPr lang="en-US" sz="2400" dirty="0"/>
              <a:t>	Personal &amp; Professional Development, </a:t>
            </a:r>
            <a:br>
              <a:rPr lang="en-US" sz="2400" dirty="0"/>
            </a:br>
            <a:r>
              <a:rPr lang="en-US" sz="2400" dirty="0"/>
              <a:t>	Creative, Critical and Analytical Thinking, </a:t>
            </a:r>
            <a:br>
              <a:rPr lang="en-US" sz="2400" dirty="0"/>
            </a:br>
            <a:r>
              <a:rPr lang="en-US" sz="2400" dirty="0"/>
              <a:t>	Cultural Literacy and Social Responsibility</a:t>
            </a:r>
          </a:p>
          <a:p>
            <a:pPr marL="457200" lvl="2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/>
              <a:t>- General Education Learning Outcomes </a:t>
            </a:r>
          </a:p>
          <a:p>
            <a:pPr marL="457200" lvl="2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/>
              <a:t>	Natural Science</a:t>
            </a:r>
          </a:p>
          <a:p>
            <a:pPr marL="457200" lvl="2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/>
              <a:t>	Social and Behavioral Science</a:t>
            </a:r>
          </a:p>
          <a:p>
            <a:pPr marL="457200" lvl="2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/>
              <a:t>	Humanities</a:t>
            </a:r>
          </a:p>
          <a:p>
            <a:pPr marL="457200" lvl="2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/>
              <a:t>	Language and Rationality</a:t>
            </a:r>
          </a:p>
          <a:p>
            <a:pPr marL="457200" lvl="2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/>
              <a:t>	Health Education</a:t>
            </a:r>
            <a:endParaRPr lang="en-US" sz="2400" kern="1200" dirty="0"/>
          </a:p>
          <a:p>
            <a:pPr marL="457200" lvl="2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/>
              <a:t>	</a:t>
            </a:r>
            <a:br>
              <a:rPr lang="en-US" sz="2400" kern="1200" dirty="0"/>
            </a:br>
            <a:r>
              <a:rPr lang="en-US" sz="2400" kern="1200" dirty="0"/>
              <a:t>- Program Learning Outcomes?</a:t>
            </a:r>
          </a:p>
          <a:p>
            <a:pPr marL="457200" lvl="2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/>
              <a:t>	Each program has their own outcomes. </a:t>
            </a:r>
            <a:endParaRPr lang="en-US" sz="2400" kern="1200" dirty="0"/>
          </a:p>
          <a:p>
            <a:pPr marL="457200" lvl="2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/>
              <a:t>	</a:t>
            </a:r>
            <a:endParaRPr lang="en-US" sz="24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400" kern="1200" dirty="0"/>
          </a:p>
        </p:txBody>
      </p:sp>
    </p:spTree>
    <p:extLst>
      <p:ext uri="{BB962C8B-B14F-4D97-AF65-F5344CB8AC3E}">
        <p14:creationId xmlns:p14="http://schemas.microsoft.com/office/powerpoint/2010/main" val="2538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-Up Arrow 1"/>
          <p:cNvSpPr/>
          <p:nvPr/>
        </p:nvSpPr>
        <p:spPr>
          <a:xfrm rot="5400000">
            <a:off x="1267995" y="2106927"/>
            <a:ext cx="1191260" cy="135620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952384" y="786391"/>
            <a:ext cx="2005380" cy="1403701"/>
            <a:chOff x="2332048" y="2007482"/>
            <a:chExt cx="2005380" cy="1403701"/>
          </a:xfrm>
        </p:grpSpPr>
        <p:sp>
          <p:nvSpPr>
            <p:cNvPr id="4" name="Rounded Rectangle 3"/>
            <p:cNvSpPr/>
            <p:nvPr/>
          </p:nvSpPr>
          <p:spPr>
            <a:xfrm>
              <a:off x="2332048" y="2007482"/>
              <a:ext cx="2005380" cy="140370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5"/>
            <p:cNvSpPr txBox="1"/>
            <p:nvPr/>
          </p:nvSpPr>
          <p:spPr>
            <a:xfrm>
              <a:off x="2400583" y="2076017"/>
              <a:ext cx="1868310" cy="1266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Build a Sequence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22468" y="1711233"/>
            <a:ext cx="7598853" cy="4558934"/>
            <a:chOff x="2859120" y="1841124"/>
            <a:chExt cx="4474476" cy="2862564"/>
          </a:xfrm>
        </p:grpSpPr>
        <p:sp>
          <p:nvSpPr>
            <p:cNvPr id="7" name="Rectangle 6"/>
            <p:cNvSpPr/>
            <p:nvPr/>
          </p:nvSpPr>
          <p:spPr>
            <a:xfrm>
              <a:off x="2982191" y="2141357"/>
              <a:ext cx="4168997" cy="11345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2859120" y="1841124"/>
              <a:ext cx="4474476" cy="2862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/>
                <a:t>Now that you have all of the information, </a:t>
              </a:r>
              <a:r>
                <a:rPr lang="en-US" sz="3200" dirty="0"/>
                <a:t>develop a </a:t>
              </a:r>
              <a:r>
                <a:rPr lang="en-US" sz="3200" dirty="0">
                  <a:solidFill>
                    <a:srgbClr val="FF0000"/>
                  </a:solidFill>
                </a:rPr>
                <a:t>program map of</a:t>
              </a:r>
              <a:r>
                <a:rPr lang="en-US" sz="3200" kern="1200" dirty="0">
                  <a:solidFill>
                    <a:srgbClr val="FF0000"/>
                  </a:solidFill>
                </a:rPr>
                <a:t> courses </a:t>
              </a:r>
              <a:r>
                <a:rPr lang="en-US" sz="3200" kern="1200" dirty="0"/>
                <a:t>in a sequence of order to allow the student to build on skills and competencies </a:t>
              </a:r>
              <a:r>
                <a:rPr lang="en-US" sz="3200" dirty="0"/>
                <a:t>while keeping</a:t>
              </a:r>
              <a:r>
                <a:rPr lang="en-US" sz="3200" kern="1200" dirty="0"/>
                <a:t> in mind the sequence of classes that align with your transfer institutions. </a:t>
              </a:r>
              <a:br>
                <a:rPr lang="en-US" sz="2400" kern="1200" dirty="0"/>
              </a:br>
              <a:endParaRPr lang="en-US" sz="24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dirty="0"/>
                <a:t>The student should have a seamless transition to their career or transfer institution. </a:t>
              </a:r>
              <a:endParaRPr lang="en-US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11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1432</TotalTime>
  <Words>607</Words>
  <Application>Microsoft Macintosh PowerPoint</Application>
  <PresentationFormat>Widescreen</PresentationFormat>
  <Paragraphs>131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Garamond</vt:lpstr>
      <vt:lpstr>inherit</vt:lpstr>
      <vt:lpstr>Times New Roman</vt:lpstr>
      <vt:lpstr>Tw Cen MT</vt:lpstr>
      <vt:lpstr>Tw Cen MT Condensed</vt:lpstr>
      <vt:lpstr>Wingdings 3</vt:lpstr>
      <vt:lpstr>Integral</vt:lpstr>
      <vt:lpstr>Paving the Path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Yosemite Community College District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Mapping</dc:title>
  <dc:creator>Tina Giron</dc:creator>
  <cp:lastModifiedBy>Robert Stevenson</cp:lastModifiedBy>
  <cp:revision>53</cp:revision>
  <dcterms:created xsi:type="dcterms:W3CDTF">2019-02-18T21:10:59Z</dcterms:created>
  <dcterms:modified xsi:type="dcterms:W3CDTF">2019-03-14T20:56:29Z</dcterms:modified>
</cp:coreProperties>
</file>