
<file path=[Content_Types].xml><?xml version="1.0" encoding="utf-8"?>
<Types xmlns="http://schemas.openxmlformats.org/package/2006/content-types">
  <Default Extension="png" ContentType="image/png"/>
  <Default Extension="tmp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8" r:id="rId3"/>
    <p:sldId id="259" r:id="rId4"/>
    <p:sldId id="260" r:id="rId5"/>
    <p:sldId id="271" r:id="rId6"/>
    <p:sldId id="272" r:id="rId7"/>
    <p:sldId id="262" r:id="rId8"/>
    <p:sldId id="261" r:id="rId9"/>
    <p:sldId id="264" r:id="rId10"/>
    <p:sldId id="263" r:id="rId11"/>
    <p:sldId id="265" r:id="rId12"/>
    <p:sldId id="266" r:id="rId13"/>
    <p:sldId id="267" r:id="rId14"/>
    <p:sldId id="268" r:id="rId15"/>
    <p:sldId id="269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4" autoAdjust="0"/>
    <p:restoredTop sz="94660"/>
  </p:normalViewPr>
  <p:slideViewPr>
    <p:cSldViewPr snapToGrid="0">
      <p:cViewPr varScale="1">
        <p:scale>
          <a:sx n="43" d="100"/>
          <a:sy n="43" d="100"/>
        </p:scale>
        <p:origin x="48" y="14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803405"/>
            <a:ext cx="9448800" cy="1825096"/>
          </a:xfrm>
        </p:spPr>
        <p:txBody>
          <a:bodyPr anchor="b">
            <a:normAutofit/>
          </a:bodyPr>
          <a:lstStyle>
            <a:lvl1pPr algn="l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632201"/>
            <a:ext cx="9448800" cy="685800"/>
          </a:xfrm>
        </p:spPr>
        <p:txBody>
          <a:bodyPr>
            <a:normAutofit/>
          </a:bodyPr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09561" y="4314328"/>
            <a:ext cx="2910840" cy="374642"/>
          </a:xfrm>
        </p:spPr>
        <p:txBody>
          <a:bodyPr/>
          <a:lstStyle/>
          <a:p>
            <a:fld id="{A409B629-4E19-4317-99F2-406FAA5F33A1}" type="datetimeFigureOut">
              <a:rPr lang="en-US" smtClean="0"/>
              <a:t>4/17/2017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371600" y="4323845"/>
            <a:ext cx="6400800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77200" y="1430866"/>
            <a:ext cx="2743200" cy="365125"/>
          </a:xfrm>
        </p:spPr>
        <p:txBody>
          <a:bodyPr/>
          <a:lstStyle/>
          <a:p>
            <a:fld id="{905024AD-02B1-40AB-9584-E2BB3EB316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39018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77" y="4697360"/>
            <a:ext cx="10822034" cy="81935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1727" y="941439"/>
            <a:ext cx="10821840" cy="3478161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5516715"/>
            <a:ext cx="10820400" cy="701969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09B629-4E19-4317-99F2-406FAA5F33A1}" type="datetimeFigureOut">
              <a:rPr lang="en-US" smtClean="0"/>
              <a:t>4/17/2017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5024AD-02B1-40AB-9584-E2BB3EB316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60049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2"/>
            <a:ext cx="10820400" cy="2802467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9133"/>
            <a:ext cx="10130516" cy="999067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A409B629-4E19-4317-99F2-406FAA5F33A1}" type="datetimeFigureOut">
              <a:rPr lang="en-US" smtClean="0"/>
              <a:t>4/17/2017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905024AD-02B1-40AB-9584-E2BB3EB316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270530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67" y="753533"/>
            <a:ext cx="10151533" cy="2604495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303865" y="3365556"/>
            <a:ext cx="9592736" cy="4444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959862"/>
            <a:ext cx="10151533" cy="679871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A409B629-4E19-4317-99F2-406FAA5F33A1}" type="datetimeFigureOut">
              <a:rPr lang="en-US" smtClean="0"/>
              <a:t>4/17/2017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905024AD-02B1-40AB-9584-E2BB3EB3168E}" type="slidenum">
              <a:rPr lang="en-US" smtClean="0"/>
              <a:t>‹#›</a:t>
            </a:fld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476250" y="93345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0984230" y="270129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47269622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95" y="1124701"/>
            <a:ext cx="10146186" cy="251183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8315"/>
            <a:ext cx="10144654" cy="99988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78883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A409B629-4E19-4317-99F2-406FAA5F33A1}" type="datetimeFigureOut">
              <a:rPr lang="en-US" smtClean="0"/>
              <a:t>4/17/2017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8883"/>
            <a:ext cx="6991492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905024AD-02B1-40AB-9584-E2BB3EB316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021591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2895600" y="761999"/>
            <a:ext cx="8610599" cy="130386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0" y="2202080"/>
            <a:ext cx="3456432" cy="617320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799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68800" y="2201333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366858" y="2904067"/>
            <a:ext cx="3456432" cy="331461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51800" y="2192866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8051801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09B629-4E19-4317-99F2-406FAA5F33A1}" type="datetimeFigureOut">
              <a:rPr lang="en-US" smtClean="0"/>
              <a:t>4/17/2017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5024AD-02B1-40AB-9584-E2BB3EB316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648157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599" cy="1295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8618" y="4191000"/>
            <a:ext cx="3451582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8618" y="2362200"/>
            <a:ext cx="3451582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8618" y="4873764"/>
            <a:ext cx="3451582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74263" y="4191000"/>
            <a:ext cx="3448935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374263" y="2362200"/>
            <a:ext cx="3448936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374264" y="4873763"/>
            <a:ext cx="344893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49731" y="4191000"/>
            <a:ext cx="3456469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049855" y="2362200"/>
            <a:ext cx="3447878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8049731" y="4873761"/>
            <a:ext cx="345244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09B629-4E19-4317-99F2-406FAA5F33A1}" type="datetimeFigureOut">
              <a:rPr lang="en-US" smtClean="0"/>
              <a:t>4/17/2017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5024AD-02B1-40AB-9584-E2BB3EB316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004904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2194559"/>
            <a:ext cx="10820400" cy="40241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09B629-4E19-4317-99F2-406FAA5F33A1}" type="datetimeFigureOut">
              <a:rPr lang="en-US" smtClean="0"/>
              <a:t>4/17/2017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5024AD-02B1-40AB-9584-E2BB3EB316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477293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48800" y="745066"/>
            <a:ext cx="2057400" cy="3903133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24466" y="745067"/>
            <a:ext cx="8204201" cy="390313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79941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A409B629-4E19-4317-99F2-406FAA5F33A1}" type="datetimeFigureOut">
              <a:rPr lang="en-US" smtClean="0"/>
              <a:t>4/17/2017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0"/>
            <a:ext cx="6991492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905024AD-02B1-40AB-9584-E2BB3EB316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82110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09B629-4E19-4317-99F2-406FAA5F33A1}" type="datetimeFigureOut">
              <a:rPr lang="en-US" smtClean="0"/>
              <a:t>4/17/2017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5024AD-02B1-40AB-9584-E2BB3EB316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48473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3"/>
            <a:ext cx="10820399" cy="2801935"/>
          </a:xfrm>
        </p:spPr>
        <p:txBody>
          <a:bodyPr anchor="b">
            <a:normAutofit/>
          </a:bodyPr>
          <a:lstStyle>
            <a:lvl1pPr algn="r"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467" y="3641725"/>
            <a:ext cx="10490200" cy="955675"/>
          </a:xfrm>
        </p:spPr>
        <p:txBody>
          <a:bodyPr>
            <a:normAutofit/>
          </a:bodyPr>
          <a:lstStyle>
            <a:lvl1pPr marL="0" indent="0" algn="r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A409B629-4E19-4317-99F2-406FAA5F33A1}" type="datetimeFigureOut">
              <a:rPr lang="en-US" smtClean="0"/>
              <a:t>4/17/2017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1"/>
            <a:ext cx="6991492" cy="36406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905024AD-02B1-40AB-9584-E2BB3EB316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81544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2194559"/>
            <a:ext cx="5334000" cy="40241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194559"/>
            <a:ext cx="5334000" cy="40241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09B629-4E19-4317-99F2-406FAA5F33A1}" type="datetimeFigureOut">
              <a:rPr lang="en-US" smtClean="0"/>
              <a:t>4/17/2017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5024AD-02B1-40AB-9584-E2BB3EB316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76908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600" cy="1295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9" y="2183802"/>
            <a:ext cx="5079991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0" y="3132666"/>
            <a:ext cx="5311775" cy="3086019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0" y="2183802"/>
            <a:ext cx="5105400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132666"/>
            <a:ext cx="5334000" cy="3086019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09B629-4E19-4317-99F2-406FAA5F33A1}" type="datetimeFigureOut">
              <a:rPr lang="en-US" smtClean="0"/>
              <a:t>4/17/2017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5024AD-02B1-40AB-9584-E2BB3EB316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96111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09B629-4E19-4317-99F2-406FAA5F33A1}" type="datetimeFigureOut">
              <a:rPr lang="en-US" smtClean="0"/>
              <a:t>4/17/2017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5024AD-02B1-40AB-9584-E2BB3EB316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09386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09B629-4E19-4317-99F2-406FAA5F33A1}" type="datetimeFigureOut">
              <a:rPr lang="en-US" smtClean="0"/>
              <a:t>4/17/2017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5024AD-02B1-40AB-9584-E2BB3EB316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75192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411480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95582" y="746759"/>
            <a:ext cx="6510618" cy="5471925"/>
          </a:xfrm>
        </p:spPr>
        <p:txBody>
          <a:bodyPr anchor="ctr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411480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09B629-4E19-4317-99F2-406FAA5F33A1}" type="datetimeFigureOut">
              <a:rPr lang="en-US" smtClean="0"/>
              <a:t>4/17/2017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5024AD-02B1-40AB-9584-E2BB3EB316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91671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687324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861238" y="751241"/>
            <a:ext cx="3644962" cy="5467443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687324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09B629-4E19-4317-99F2-406FAA5F33A1}" type="datetimeFigureOut">
              <a:rPr lang="en-US" smtClean="0"/>
              <a:t>4/17/2017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5024AD-02B1-40AB-9584-E2BB3EB316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41112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0-HD-TOP.pn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4414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895600" y="764373"/>
            <a:ext cx="8610600" cy="12930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194560"/>
            <a:ext cx="10820400" cy="40241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95360" y="6356350"/>
            <a:ext cx="29108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09B629-4E19-4317-99F2-406FAA5F33A1}" type="datetimeFigureOut">
              <a:rPr lang="en-US" smtClean="0"/>
              <a:t>4/17/2017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6355845"/>
            <a:ext cx="7772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63000" y="38100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05024AD-02B1-40AB-9584-E2BB3EB316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2670388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r" defTabSz="914400" rtl="0" eaLnBrk="1" latinLnBrk="0" hangingPunct="1">
        <a:lnSpc>
          <a:spcPct val="90000"/>
        </a:lnSpc>
        <a:spcBef>
          <a:spcPct val="0"/>
        </a:spcBef>
        <a:buNone/>
        <a:defRPr sz="40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8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tmp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tmp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tmp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cap="none" dirty="0" smtClean="0"/>
              <a:t>CAP Conference and Transition Workshops</a:t>
            </a:r>
            <a:endParaRPr lang="en-US" cap="none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Spring 2017 SSEC Grant Report-Out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813684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Transition Workshops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957" y="894499"/>
            <a:ext cx="4488757" cy="2980815"/>
          </a:xfrm>
          <a:prstGeom prst="rect">
            <a:avLst/>
          </a:prstGeom>
          <a:ln w="57150">
            <a:solidFill>
              <a:schemeClr val="accent2"/>
            </a:solidFill>
          </a:ln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4963" y="3679370"/>
            <a:ext cx="4114543" cy="2732314"/>
          </a:xfrm>
          <a:prstGeom prst="rect">
            <a:avLst/>
          </a:prstGeom>
          <a:ln w="76200">
            <a:solidFill>
              <a:schemeClr val="accent1"/>
            </a:solidFill>
          </a:ln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273" t="10476"/>
          <a:stretch/>
        </p:blipFill>
        <p:spPr>
          <a:xfrm>
            <a:off x="6204857" y="2149106"/>
            <a:ext cx="4746171" cy="3452416"/>
          </a:xfrm>
          <a:prstGeom prst="rect">
            <a:avLst/>
          </a:prstGeom>
          <a:ln w="76200"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17530205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17229" y="1003858"/>
            <a:ext cx="4408714" cy="2174770"/>
          </a:xfrm>
        </p:spPr>
        <p:txBody>
          <a:bodyPr>
            <a:normAutofit fontScale="90000"/>
          </a:bodyPr>
          <a:lstStyle/>
          <a:p>
            <a:r>
              <a:rPr lang="en-US" b="1" dirty="0" smtClean="0"/>
              <a:t>SSEC Grant: </a:t>
            </a:r>
            <a:br>
              <a:rPr lang="en-US" b="1" dirty="0" smtClean="0"/>
            </a:br>
            <a:r>
              <a:rPr lang="en-US" b="1" dirty="0" smtClean="0"/>
              <a:t>EL Transition Workshops- Data Collection</a:t>
            </a:r>
            <a:endParaRPr lang="en-US" b="1" dirty="0"/>
          </a:p>
        </p:txBody>
      </p:sp>
      <p:pic>
        <p:nvPicPr>
          <p:cNvPr id="4" name="Picture 3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197" t="16368" r="31838"/>
          <a:stretch/>
        </p:blipFill>
        <p:spPr bwMode="auto">
          <a:xfrm>
            <a:off x="957943" y="217713"/>
            <a:ext cx="5170714" cy="6531429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6490368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5629" y="241859"/>
            <a:ext cx="9568543" cy="1293028"/>
          </a:xfrm>
        </p:spPr>
        <p:txBody>
          <a:bodyPr/>
          <a:lstStyle/>
          <a:p>
            <a:r>
              <a:rPr lang="en-US" dirty="0" smtClean="0"/>
              <a:t>Preliminary Data: One Workshop</a:t>
            </a:r>
            <a:endParaRPr lang="en-US" dirty="0"/>
          </a:p>
        </p:txBody>
      </p:sp>
      <p:pic>
        <p:nvPicPr>
          <p:cNvPr id="3" name="Picture 2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197" t="26404" r="31838" b="44603"/>
          <a:stretch/>
        </p:blipFill>
        <p:spPr bwMode="auto">
          <a:xfrm>
            <a:off x="1284514" y="1251856"/>
            <a:ext cx="9960428" cy="549728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5861958" y="2527305"/>
            <a:ext cx="930729" cy="432792"/>
          </a:xfrm>
          <a:prstGeom prst="ellipse">
            <a:avLst/>
          </a:prstGeom>
          <a:solidFill>
            <a:schemeClr val="accent6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/>
              <a:t>100%</a:t>
            </a:r>
            <a:endParaRPr lang="en-US" sz="1400" b="1" dirty="0"/>
          </a:p>
        </p:txBody>
      </p:sp>
      <p:sp>
        <p:nvSpPr>
          <p:cNvPr id="16" name="TextBox 15"/>
          <p:cNvSpPr txBox="1"/>
          <p:nvPr/>
        </p:nvSpPr>
        <p:spPr>
          <a:xfrm>
            <a:off x="5883731" y="5418458"/>
            <a:ext cx="930729" cy="432792"/>
          </a:xfrm>
          <a:prstGeom prst="ellipse">
            <a:avLst/>
          </a:prstGeom>
          <a:solidFill>
            <a:schemeClr val="accent6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/>
              <a:t>94%</a:t>
            </a:r>
            <a:endParaRPr lang="en-US" sz="1400" b="1" dirty="0"/>
          </a:p>
        </p:txBody>
      </p:sp>
      <p:sp>
        <p:nvSpPr>
          <p:cNvPr id="17" name="TextBox 16"/>
          <p:cNvSpPr txBox="1"/>
          <p:nvPr/>
        </p:nvSpPr>
        <p:spPr>
          <a:xfrm>
            <a:off x="5856511" y="4706780"/>
            <a:ext cx="930729" cy="432792"/>
          </a:xfrm>
          <a:prstGeom prst="ellipse">
            <a:avLst/>
          </a:prstGeom>
          <a:solidFill>
            <a:schemeClr val="accent6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/>
              <a:t>94%</a:t>
            </a:r>
            <a:endParaRPr lang="en-US" sz="1400" b="1" dirty="0"/>
          </a:p>
        </p:txBody>
      </p:sp>
      <p:sp>
        <p:nvSpPr>
          <p:cNvPr id="18" name="TextBox 17"/>
          <p:cNvSpPr txBox="1"/>
          <p:nvPr/>
        </p:nvSpPr>
        <p:spPr>
          <a:xfrm>
            <a:off x="5883731" y="3847324"/>
            <a:ext cx="930729" cy="432792"/>
          </a:xfrm>
          <a:prstGeom prst="ellipse">
            <a:avLst/>
          </a:prstGeom>
          <a:solidFill>
            <a:schemeClr val="accent6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/>
              <a:t>100%</a:t>
            </a:r>
            <a:endParaRPr lang="en-US" sz="1400" b="1" dirty="0"/>
          </a:p>
        </p:txBody>
      </p:sp>
      <p:sp>
        <p:nvSpPr>
          <p:cNvPr id="19" name="TextBox 18"/>
          <p:cNvSpPr txBox="1"/>
          <p:nvPr/>
        </p:nvSpPr>
        <p:spPr>
          <a:xfrm>
            <a:off x="5883731" y="3148697"/>
            <a:ext cx="930729" cy="432792"/>
          </a:xfrm>
          <a:prstGeom prst="ellipse">
            <a:avLst/>
          </a:prstGeom>
          <a:solidFill>
            <a:schemeClr val="accent6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/>
              <a:t>97%</a:t>
            </a:r>
            <a:endParaRPr lang="en-US" sz="1400" b="1" dirty="0"/>
          </a:p>
        </p:txBody>
      </p:sp>
      <p:sp>
        <p:nvSpPr>
          <p:cNvPr id="20" name="TextBox 19"/>
          <p:cNvSpPr txBox="1"/>
          <p:nvPr/>
        </p:nvSpPr>
        <p:spPr>
          <a:xfrm>
            <a:off x="5883731" y="6083799"/>
            <a:ext cx="930729" cy="432792"/>
          </a:xfrm>
          <a:prstGeom prst="ellipse">
            <a:avLst/>
          </a:prstGeom>
          <a:solidFill>
            <a:schemeClr val="accent6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/>
              <a:t>97%</a:t>
            </a:r>
            <a:endParaRPr lang="en-US" sz="1400" b="1" dirty="0"/>
          </a:p>
        </p:txBody>
      </p:sp>
      <p:sp>
        <p:nvSpPr>
          <p:cNvPr id="21" name="TextBox 20"/>
          <p:cNvSpPr txBox="1"/>
          <p:nvPr/>
        </p:nvSpPr>
        <p:spPr>
          <a:xfrm>
            <a:off x="6814460" y="3160155"/>
            <a:ext cx="930729" cy="432792"/>
          </a:xfrm>
          <a:prstGeom prst="ellipse">
            <a:avLst/>
          </a:prstGeom>
          <a:solidFill>
            <a:schemeClr val="accent4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/>
              <a:t>3%</a:t>
            </a:r>
            <a:endParaRPr lang="en-US" sz="1400" b="1" dirty="0"/>
          </a:p>
        </p:txBody>
      </p:sp>
      <p:sp>
        <p:nvSpPr>
          <p:cNvPr id="22" name="TextBox 21"/>
          <p:cNvSpPr txBox="1"/>
          <p:nvPr/>
        </p:nvSpPr>
        <p:spPr>
          <a:xfrm>
            <a:off x="7717969" y="4719614"/>
            <a:ext cx="930729" cy="432792"/>
          </a:xfrm>
          <a:prstGeom prst="ellipse">
            <a:avLst/>
          </a:prstGeom>
          <a:solidFill>
            <a:schemeClr val="accent3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/>
              <a:t>6%</a:t>
            </a:r>
            <a:endParaRPr lang="en-US" sz="1400" b="1" dirty="0"/>
          </a:p>
        </p:txBody>
      </p:sp>
      <p:sp>
        <p:nvSpPr>
          <p:cNvPr id="23" name="TextBox 22"/>
          <p:cNvSpPr txBox="1"/>
          <p:nvPr/>
        </p:nvSpPr>
        <p:spPr>
          <a:xfrm>
            <a:off x="6787240" y="5418241"/>
            <a:ext cx="930729" cy="432792"/>
          </a:xfrm>
          <a:prstGeom prst="ellipse">
            <a:avLst/>
          </a:prstGeom>
          <a:solidFill>
            <a:schemeClr val="accent4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/>
              <a:t>6%</a:t>
            </a:r>
            <a:endParaRPr lang="en-US" sz="1400" b="1" dirty="0"/>
          </a:p>
        </p:txBody>
      </p:sp>
      <p:sp>
        <p:nvSpPr>
          <p:cNvPr id="24" name="TextBox 23"/>
          <p:cNvSpPr txBox="1"/>
          <p:nvPr/>
        </p:nvSpPr>
        <p:spPr>
          <a:xfrm>
            <a:off x="6814460" y="6083582"/>
            <a:ext cx="930729" cy="432792"/>
          </a:xfrm>
          <a:prstGeom prst="ellipse">
            <a:avLst/>
          </a:prstGeom>
          <a:solidFill>
            <a:schemeClr val="accent4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/>
              <a:t>3%</a:t>
            </a:r>
            <a:endParaRPr lang="en-US" sz="1400" b="1" dirty="0"/>
          </a:p>
        </p:txBody>
      </p:sp>
    </p:spTree>
    <p:extLst>
      <p:ext uri="{BB962C8B-B14F-4D97-AF65-F5344CB8AC3E}">
        <p14:creationId xmlns:p14="http://schemas.microsoft.com/office/powerpoint/2010/main" val="41780637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8342" y="0"/>
            <a:ext cx="11375571" cy="1293028"/>
          </a:xfrm>
        </p:spPr>
        <p:txBody>
          <a:bodyPr/>
          <a:lstStyle/>
          <a:p>
            <a:r>
              <a:rPr lang="en-US" dirty="0" smtClean="0"/>
              <a:t>Workshop Comment Data: Best Part?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876298" y="1426029"/>
            <a:ext cx="5274131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dirty="0"/>
              <a:t>She explain really </a:t>
            </a:r>
            <a:r>
              <a:rPr lang="en-US" dirty="0" err="1"/>
              <a:t>carity</a:t>
            </a:r>
            <a:endParaRPr lang="en-US" dirty="0"/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dirty="0"/>
              <a:t>All very good presentation 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dirty="0"/>
              <a:t>grammar + reading + how to make </a:t>
            </a:r>
            <a:r>
              <a:rPr lang="en-US" dirty="0" err="1"/>
              <a:t>profissional</a:t>
            </a:r>
            <a:r>
              <a:rPr lang="en-US" dirty="0"/>
              <a:t> email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dirty="0"/>
              <a:t>emailing explanation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dirty="0"/>
              <a:t>Every single page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dirty="0"/>
              <a:t>I learn about reading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dirty="0"/>
              <a:t>everything was great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dirty="0"/>
              <a:t>present prefect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dirty="0"/>
              <a:t>It's grammar part.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dirty="0"/>
              <a:t>The examples were clear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dirty="0"/>
              <a:t>all points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dirty="0"/>
              <a:t>writing tips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dirty="0"/>
              <a:t>Present prefect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dirty="0"/>
              <a:t>The all presentation was very good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dirty="0"/>
              <a:t>everything is very useful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dirty="0"/>
              <a:t>The professor will explain very </a:t>
            </a:r>
            <a:r>
              <a:rPr lang="en-US" dirty="0" smtClean="0"/>
              <a:t>well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6509658" y="1703028"/>
            <a:ext cx="5083626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dirty="0" smtClean="0"/>
              <a:t>The </a:t>
            </a:r>
            <a:r>
              <a:rPr lang="en-US" dirty="0" err="1" smtClean="0"/>
              <a:t>auxiliry</a:t>
            </a:r>
            <a:r>
              <a:rPr lang="en-US" dirty="0" smtClean="0"/>
              <a:t> have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dirty="0" smtClean="0"/>
              <a:t>It help me understand more and I looking come next shop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dirty="0" err="1" smtClean="0"/>
              <a:t>Gramar</a:t>
            </a:r>
            <a:r>
              <a:rPr lang="en-US" dirty="0" smtClean="0"/>
              <a:t>: Present Perfect </a:t>
            </a:r>
            <a:r>
              <a:rPr lang="en-US" dirty="0" err="1" smtClean="0"/>
              <a:t>tence</a:t>
            </a:r>
            <a:endParaRPr lang="en-US" dirty="0" smtClean="0"/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dirty="0" smtClean="0"/>
              <a:t>grammar: present perfect tense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dirty="0" smtClean="0"/>
              <a:t>The teacher was </a:t>
            </a:r>
            <a:r>
              <a:rPr lang="en-US" dirty="0" err="1" smtClean="0"/>
              <a:t>excelent</a:t>
            </a:r>
            <a:endParaRPr lang="en-US" dirty="0" smtClean="0"/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dirty="0" smtClean="0"/>
              <a:t>yes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dirty="0" smtClean="0"/>
              <a:t>everything is useful of this presentation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dirty="0" smtClean="0"/>
              <a:t>about the topic how to write topic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dirty="0" smtClean="0"/>
              <a:t>Everything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dirty="0" smtClean="0"/>
              <a:t>Presentation teach </a:t>
            </a:r>
            <a:r>
              <a:rPr lang="en-US" dirty="0" err="1" smtClean="0"/>
              <a:t>Mrs</a:t>
            </a:r>
            <a:r>
              <a:rPr lang="en-US" dirty="0" smtClean="0"/>
              <a:t> Kate about Perfect tense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dirty="0" smtClean="0"/>
              <a:t>Explaining how to read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 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161737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89514" y="-19399"/>
            <a:ext cx="8610600" cy="1293028"/>
          </a:xfrm>
        </p:spPr>
        <p:txBody>
          <a:bodyPr/>
          <a:lstStyle/>
          <a:p>
            <a:r>
              <a:rPr lang="en-US" dirty="0" smtClean="0"/>
              <a:t>Comment Data: Make Better?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251856" y="1001486"/>
            <a:ext cx="5214258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more hours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everything was great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NA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We need more time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It helps me if the time is more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the time is very short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It can spend more time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vocabulary, definitions, synonym, antonyms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improve my grammar, writing and reading skills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talk more </a:t>
            </a:r>
            <a:r>
              <a:rPr lang="en-US" dirty="0" err="1"/>
              <a:t>slouly</a:t>
            </a: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more hour for practice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No, it was </a:t>
            </a:r>
            <a:r>
              <a:rPr lang="en-US" dirty="0" err="1"/>
              <a:t>perfet</a:t>
            </a:r>
            <a:r>
              <a:rPr lang="en-US" dirty="0"/>
              <a:t>/could you give more exercises to practices and the other workshops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It is next time, I will have a better to understand the explanation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more time definitely/I think is better 3 hours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I would like to have more time in </a:t>
            </a:r>
            <a:r>
              <a:rPr lang="en-US" dirty="0" smtClean="0"/>
              <a:t>class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6988629" y="1827626"/>
            <a:ext cx="4702628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more time lo learn more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More hours for practice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I understood better/I really feel happy with this short classes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she has excellent </a:t>
            </a:r>
            <a:r>
              <a:rPr lang="en-US" dirty="0" err="1" smtClean="0"/>
              <a:t>knowledged</a:t>
            </a:r>
            <a:r>
              <a:rPr lang="en-US" dirty="0" smtClean="0"/>
              <a:t>/\could she make other workshop for us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maybe we need a more time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I think we need more days and more time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writing/more time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More important and increase my </a:t>
            </a:r>
            <a:r>
              <a:rPr lang="en-US" dirty="0" err="1" smtClean="0"/>
              <a:t>knowlege</a:t>
            </a:r>
            <a:endParaRPr lang="en-US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add more hour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709229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Future Topics?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6999515" y="2103317"/>
            <a:ext cx="4593771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dirty="0"/>
              <a:t>More examples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dirty="0"/>
              <a:t>Present perfect Tense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dirty="0"/>
              <a:t>Tenses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dirty="0"/>
              <a:t>Auxiliary will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dirty="0"/>
              <a:t>Essay writing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dirty="0"/>
              <a:t>more </a:t>
            </a:r>
            <a:r>
              <a:rPr lang="en-US" dirty="0" err="1"/>
              <a:t>informations</a:t>
            </a:r>
            <a:r>
              <a:rPr lang="en-US" dirty="0"/>
              <a:t> about grammar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dirty="0"/>
              <a:t>I would like to see more grammar in the future.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dirty="0"/>
              <a:t>reading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dirty="0"/>
              <a:t>more practice/use fun games for </a:t>
            </a:r>
            <a:r>
              <a:rPr lang="en-US" dirty="0" err="1"/>
              <a:t>learn.only</a:t>
            </a:r>
            <a:r>
              <a:rPr lang="en-US" dirty="0"/>
              <a:t> one subject because the time is limited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dirty="0"/>
              <a:t>more </a:t>
            </a:r>
            <a:r>
              <a:rPr lang="en-US" dirty="0" err="1"/>
              <a:t>convertion</a:t>
            </a:r>
            <a:endParaRPr lang="en-US" dirty="0"/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dirty="0"/>
              <a:t>could you please make one of </a:t>
            </a:r>
            <a:r>
              <a:rPr lang="en-US" dirty="0" smtClean="0"/>
              <a:t>commas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240971" y="1410887"/>
            <a:ext cx="4931229" cy="53553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dirty="0" smtClean="0"/>
              <a:t>more writing and grammar workshops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dirty="0" smtClean="0"/>
              <a:t>I wish to continue by doing this workshops for a new student each semester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dirty="0" err="1" smtClean="0"/>
              <a:t>wil</a:t>
            </a:r>
            <a:r>
              <a:rPr lang="en-US" dirty="0" smtClean="0"/>
              <a:t>-did auxiliary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dirty="0" smtClean="0"/>
              <a:t>more ideas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dirty="0" smtClean="0"/>
              <a:t>Gerund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dirty="0" smtClean="0"/>
              <a:t>Gerund and Infinitives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dirty="0" smtClean="0"/>
              <a:t>More reading and writing and grammar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dirty="0" smtClean="0"/>
              <a:t>all of them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dirty="0" smtClean="0"/>
              <a:t>a specific topic like how to make an outline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dirty="0" smtClean="0"/>
              <a:t>resume letter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dirty="0" smtClean="0"/>
              <a:t>writing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dirty="0" smtClean="0"/>
              <a:t>Those topics that useful for students of ESL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dirty="0" smtClean="0"/>
              <a:t>any topics could help us well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300963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98341" y="96553"/>
            <a:ext cx="8610600" cy="1293028"/>
          </a:xfrm>
        </p:spPr>
        <p:txBody>
          <a:bodyPr/>
          <a:lstStyle/>
          <a:p>
            <a:r>
              <a:rPr lang="en-US" b="1" dirty="0" smtClean="0"/>
              <a:t>Agenda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60461" y="1582220"/>
            <a:ext cx="11067836" cy="4626191"/>
          </a:xfrm>
        </p:spPr>
        <p:txBody>
          <a:bodyPr>
            <a:noAutofit/>
          </a:bodyPr>
          <a:lstStyle/>
          <a:p>
            <a:pPr marL="571500" indent="-571500">
              <a:spcAft>
                <a:spcPts val="600"/>
              </a:spcAft>
              <a:buFont typeface="+mj-lt"/>
              <a:buAutoNum type="romanUcPeriod"/>
            </a:pPr>
            <a:r>
              <a:rPr lang="en-US" sz="3200" dirty="0" smtClean="0"/>
              <a:t>Background </a:t>
            </a:r>
            <a:r>
              <a:rPr lang="en-US" sz="3200" dirty="0"/>
              <a:t>to </a:t>
            </a:r>
            <a:r>
              <a:rPr lang="en-US" sz="3200" dirty="0" smtClean="0"/>
              <a:t>CAP/SSEC Proposal</a:t>
            </a:r>
            <a:endParaRPr lang="en-US" sz="3200" dirty="0"/>
          </a:p>
          <a:p>
            <a:pPr marL="571500" indent="-571500">
              <a:spcAft>
                <a:spcPts val="600"/>
              </a:spcAft>
              <a:buFont typeface="+mj-lt"/>
              <a:buAutoNum type="romanUcPeriod"/>
            </a:pPr>
            <a:r>
              <a:rPr lang="en-US" sz="3200" dirty="0" smtClean="0"/>
              <a:t>Major Take-</a:t>
            </a:r>
            <a:r>
              <a:rPr lang="en-US" sz="3200" dirty="0" err="1" smtClean="0"/>
              <a:t>Aways</a:t>
            </a:r>
            <a:r>
              <a:rPr lang="en-US" sz="3200" dirty="0" smtClean="0"/>
              <a:t> </a:t>
            </a:r>
          </a:p>
          <a:p>
            <a:pPr marL="571500" indent="-571500">
              <a:spcAft>
                <a:spcPts val="600"/>
              </a:spcAft>
              <a:buFont typeface="+mj-lt"/>
              <a:buAutoNum type="romanUcPeriod"/>
            </a:pPr>
            <a:r>
              <a:rPr lang="en-US" sz="3200" dirty="0" smtClean="0"/>
              <a:t>Differences </a:t>
            </a:r>
            <a:r>
              <a:rPr lang="en-US" sz="3200" dirty="0"/>
              <a:t>in </a:t>
            </a:r>
            <a:r>
              <a:rPr lang="en-US" sz="3200" dirty="0" smtClean="0"/>
              <a:t>Acceleration </a:t>
            </a:r>
            <a:r>
              <a:rPr lang="en-US" sz="3200" dirty="0"/>
              <a:t>between English and EL </a:t>
            </a:r>
            <a:endParaRPr lang="en-US" sz="3200" dirty="0" smtClean="0"/>
          </a:p>
          <a:p>
            <a:pPr marL="571500" indent="-571500">
              <a:spcAft>
                <a:spcPts val="600"/>
              </a:spcAft>
              <a:buFont typeface="+mj-lt"/>
              <a:buAutoNum type="romanUcPeriod"/>
            </a:pPr>
            <a:r>
              <a:rPr lang="en-US" sz="3200" dirty="0" smtClean="0"/>
              <a:t>Future Steps Brief </a:t>
            </a:r>
          </a:p>
          <a:p>
            <a:pPr marL="571500" indent="-571500">
              <a:spcAft>
                <a:spcPts val="600"/>
              </a:spcAft>
              <a:buFont typeface="+mj-lt"/>
              <a:buAutoNum type="romanUcPeriod"/>
            </a:pPr>
            <a:r>
              <a:rPr lang="en-US" sz="3200" dirty="0" smtClean="0"/>
              <a:t>Report-Out </a:t>
            </a:r>
            <a:r>
              <a:rPr lang="en-US" sz="3200" dirty="0"/>
              <a:t>on EL Transition </a:t>
            </a:r>
            <a:r>
              <a:rPr lang="en-US" sz="3200" dirty="0" smtClean="0"/>
              <a:t>Workshops</a:t>
            </a:r>
            <a:endParaRPr lang="en-US" sz="3200" dirty="0"/>
          </a:p>
          <a:p>
            <a:pPr marL="571500" indent="-571500">
              <a:spcAft>
                <a:spcPts val="600"/>
              </a:spcAft>
              <a:buFont typeface="+mj-lt"/>
              <a:buAutoNum type="romanUcPeriod"/>
            </a:pPr>
            <a:r>
              <a:rPr lang="en-US" sz="3200" dirty="0" smtClean="0"/>
              <a:t>Questions?</a:t>
            </a:r>
          </a:p>
        </p:txBody>
      </p:sp>
    </p:spTree>
    <p:extLst>
      <p:ext uri="{BB962C8B-B14F-4D97-AF65-F5344CB8AC3E}">
        <p14:creationId xmlns:p14="http://schemas.microsoft.com/office/powerpoint/2010/main" val="40350912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Image may contain: 1 person, standing, screen and indoor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220" t="22817" r="40131" b="27595"/>
          <a:stretch/>
        </p:blipFill>
        <p:spPr bwMode="auto">
          <a:xfrm>
            <a:off x="4518058" y="3887687"/>
            <a:ext cx="3752639" cy="2868770"/>
          </a:xfrm>
          <a:prstGeom prst="rect">
            <a:avLst/>
          </a:prstGeom>
          <a:noFill/>
          <a:ln w="38100"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75743" y="-45543"/>
            <a:ext cx="8610600" cy="1293028"/>
          </a:xfrm>
        </p:spPr>
        <p:txBody>
          <a:bodyPr/>
          <a:lstStyle/>
          <a:p>
            <a:r>
              <a:rPr lang="en-US" b="1" dirty="0" smtClean="0"/>
              <a:t>Background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5755" y="1328011"/>
            <a:ext cx="11067836" cy="4626191"/>
          </a:xfrm>
        </p:spPr>
        <p:txBody>
          <a:bodyPr>
            <a:noAutofit/>
          </a:bodyPr>
          <a:lstStyle/>
          <a:p>
            <a:pPr marL="571500" indent="-571500">
              <a:spcAft>
                <a:spcPts val="600"/>
              </a:spcAft>
              <a:buFont typeface="+mj-lt"/>
              <a:buAutoNum type="romanUcPeriod"/>
            </a:pPr>
            <a:r>
              <a:rPr lang="en-US" sz="3200" b="1" dirty="0" smtClean="0"/>
              <a:t>SSEC Proposal</a:t>
            </a:r>
          </a:p>
          <a:p>
            <a:pPr lvl="2">
              <a:spcAft>
                <a:spcPts val="600"/>
              </a:spcAft>
              <a:buFontTx/>
              <a:buChar char="-"/>
            </a:pPr>
            <a:r>
              <a:rPr lang="en-US" sz="2600" dirty="0" smtClean="0"/>
              <a:t>Pre- and Main Conference Attendance</a:t>
            </a:r>
          </a:p>
          <a:p>
            <a:pPr lvl="2">
              <a:spcAft>
                <a:spcPts val="600"/>
              </a:spcAft>
              <a:buFontTx/>
              <a:buChar char="-"/>
            </a:pPr>
            <a:r>
              <a:rPr lang="en-US" sz="2600" dirty="0" smtClean="0"/>
              <a:t>Launchpad Continuing Conversations and Study</a:t>
            </a:r>
            <a:endParaRPr lang="en-US" sz="2600" dirty="0"/>
          </a:p>
          <a:p>
            <a:pPr marL="571500" indent="-571500">
              <a:spcAft>
                <a:spcPts val="600"/>
              </a:spcAft>
              <a:buFont typeface="+mj-lt"/>
              <a:buAutoNum type="romanUcPeriod"/>
            </a:pPr>
            <a:r>
              <a:rPr lang="en-US" sz="3200" b="1" dirty="0" smtClean="0"/>
              <a:t>CAP Conference</a:t>
            </a:r>
          </a:p>
          <a:p>
            <a:pPr marL="457200" lvl="1" indent="0">
              <a:spcAft>
                <a:spcPts val="600"/>
              </a:spcAft>
              <a:buNone/>
            </a:pPr>
            <a:r>
              <a:rPr lang="en-US" sz="3000" dirty="0"/>
              <a:t>	</a:t>
            </a:r>
            <a:r>
              <a:rPr lang="en-US" sz="3000" dirty="0" smtClean="0"/>
              <a:t>- </a:t>
            </a:r>
            <a:r>
              <a:rPr lang="en-US" sz="2600" dirty="0" smtClean="0"/>
              <a:t>Pre-Conference</a:t>
            </a:r>
          </a:p>
          <a:p>
            <a:pPr marL="457200" lvl="1" indent="0">
              <a:spcAft>
                <a:spcPts val="600"/>
              </a:spcAft>
              <a:buNone/>
            </a:pPr>
            <a:r>
              <a:rPr lang="en-US" sz="2600" dirty="0"/>
              <a:t>	</a:t>
            </a:r>
            <a:r>
              <a:rPr lang="en-US" sz="2600" dirty="0" smtClean="0"/>
              <a:t>- Workshops</a:t>
            </a:r>
          </a:p>
          <a:p>
            <a:pPr marL="457200" lvl="1" indent="0">
              <a:spcAft>
                <a:spcPts val="600"/>
              </a:spcAft>
              <a:buNone/>
            </a:pPr>
            <a:r>
              <a:rPr lang="en-US" sz="2600" dirty="0"/>
              <a:t>	</a:t>
            </a:r>
            <a:r>
              <a:rPr lang="en-US" sz="2600" dirty="0" smtClean="0"/>
              <a:t>- Plenary Sessions</a:t>
            </a:r>
          </a:p>
          <a:p>
            <a:pPr marL="457200" lvl="1" indent="0">
              <a:spcAft>
                <a:spcPts val="600"/>
              </a:spcAft>
              <a:buNone/>
            </a:pPr>
            <a:endParaRPr lang="en-US" sz="3000" dirty="0" smtClean="0"/>
          </a:p>
        </p:txBody>
      </p:sp>
      <p:pic>
        <p:nvPicPr>
          <p:cNvPr id="1026" name="Picture 2" descr="Image may contain: 6 people, people sitti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41056" y="3072301"/>
            <a:ext cx="3842535" cy="2881901"/>
          </a:xfrm>
          <a:prstGeom prst="rect">
            <a:avLst/>
          </a:prstGeom>
          <a:noFill/>
          <a:ln w="38100"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373658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75743" y="0"/>
            <a:ext cx="8610600" cy="1293028"/>
          </a:xfrm>
        </p:spPr>
        <p:txBody>
          <a:bodyPr/>
          <a:lstStyle/>
          <a:p>
            <a:r>
              <a:rPr lang="en-US" b="1" dirty="0" smtClean="0"/>
              <a:t>Snapshot of Workshops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0142" y="1515435"/>
            <a:ext cx="11067836" cy="4813446"/>
          </a:xfrm>
        </p:spPr>
        <p:txBody>
          <a:bodyPr>
            <a:noAutofit/>
          </a:bodyPr>
          <a:lstStyle/>
          <a:p>
            <a:pPr marL="0" indent="0">
              <a:spcAft>
                <a:spcPts val="600"/>
              </a:spcAft>
              <a:buNone/>
            </a:pPr>
            <a:r>
              <a:rPr lang="en-US" sz="3200" b="1" dirty="0" smtClean="0"/>
              <a:t>A Sample of Workshops, Institutes, and Plenaries</a:t>
            </a:r>
          </a:p>
          <a:p>
            <a:pPr lvl="2">
              <a:spcAft>
                <a:spcPts val="600"/>
              </a:spcAft>
              <a:buFontTx/>
              <a:buChar char="-"/>
            </a:pPr>
            <a:r>
              <a:rPr lang="en-US" sz="2600" dirty="0" smtClean="0"/>
              <a:t>“What is Good Enough English?”</a:t>
            </a:r>
          </a:p>
          <a:p>
            <a:pPr lvl="2">
              <a:spcAft>
                <a:spcPts val="600"/>
              </a:spcAft>
              <a:buFontTx/>
              <a:buChar char="-"/>
            </a:pPr>
            <a:r>
              <a:rPr lang="en-US" sz="2600" dirty="0" smtClean="0"/>
              <a:t>“Acceleration in ESL: Accelerated Pedagogy in ESL”</a:t>
            </a:r>
          </a:p>
          <a:p>
            <a:pPr lvl="2">
              <a:spcAft>
                <a:spcPts val="600"/>
              </a:spcAft>
              <a:buFontTx/>
              <a:buChar char="-"/>
            </a:pPr>
            <a:r>
              <a:rPr lang="en-US" sz="2600" dirty="0" smtClean="0"/>
              <a:t>“Designing Successful Pathways for ESL Students”</a:t>
            </a:r>
          </a:p>
          <a:p>
            <a:pPr lvl="2">
              <a:spcAft>
                <a:spcPts val="600"/>
              </a:spcAft>
              <a:buFontTx/>
              <a:buChar char="-"/>
            </a:pPr>
            <a:r>
              <a:rPr lang="en-US" sz="2600" dirty="0" smtClean="0"/>
              <a:t>“Acceleration in ESL: Highpoints and Headaches”</a:t>
            </a:r>
          </a:p>
          <a:p>
            <a:pPr lvl="2">
              <a:spcAft>
                <a:spcPts val="600"/>
              </a:spcAft>
              <a:buFontTx/>
              <a:buChar char="-"/>
            </a:pPr>
            <a:r>
              <a:rPr lang="en-US" sz="2600" dirty="0" smtClean="0"/>
              <a:t>“Supercharging Accelerated English Classes”</a:t>
            </a:r>
          </a:p>
          <a:p>
            <a:pPr lvl="2">
              <a:spcAft>
                <a:spcPts val="600"/>
              </a:spcAft>
              <a:buFontTx/>
              <a:buChar char="-"/>
            </a:pPr>
            <a:r>
              <a:rPr lang="en-US" sz="2600" dirty="0" smtClean="0"/>
              <a:t>“Working Toward a Growth Mindset in Grading”</a:t>
            </a:r>
          </a:p>
          <a:p>
            <a:pPr lvl="2">
              <a:spcAft>
                <a:spcPts val="600"/>
              </a:spcAft>
              <a:buFontTx/>
              <a:buChar char="-"/>
            </a:pPr>
            <a:r>
              <a:rPr lang="en-US" sz="2600" dirty="0" smtClean="0"/>
              <a:t>“ESL Accelerated Pedagogy in Practice”</a:t>
            </a:r>
          </a:p>
          <a:p>
            <a:pPr lvl="2">
              <a:spcAft>
                <a:spcPts val="600"/>
              </a:spcAft>
              <a:buFontTx/>
              <a:buChar char="-"/>
            </a:pPr>
            <a:r>
              <a:rPr lang="en-US" sz="2600" dirty="0" smtClean="0"/>
              <a:t>“Basic Skills and the Legislative Landscape”</a:t>
            </a:r>
          </a:p>
          <a:p>
            <a:pPr marL="914400" lvl="2" indent="0">
              <a:spcAft>
                <a:spcPts val="600"/>
              </a:spcAft>
              <a:buNone/>
            </a:pPr>
            <a:endParaRPr lang="en-US" sz="2600" dirty="0" smtClean="0"/>
          </a:p>
          <a:p>
            <a:pPr lvl="2">
              <a:spcAft>
                <a:spcPts val="600"/>
              </a:spcAft>
              <a:buFontTx/>
              <a:buChar char="-"/>
            </a:pPr>
            <a:endParaRPr lang="en-US" sz="2600" dirty="0" smtClean="0"/>
          </a:p>
          <a:p>
            <a:pPr lvl="2">
              <a:spcAft>
                <a:spcPts val="600"/>
              </a:spcAft>
              <a:buFontTx/>
              <a:buChar char="-"/>
            </a:pPr>
            <a:endParaRPr lang="en-US" sz="2600" dirty="0" smtClean="0"/>
          </a:p>
          <a:p>
            <a:pPr marL="457200" lvl="1" indent="0">
              <a:spcAft>
                <a:spcPts val="600"/>
              </a:spcAft>
              <a:buNone/>
            </a:pPr>
            <a:endParaRPr lang="en-US" sz="3000" dirty="0" smtClean="0"/>
          </a:p>
        </p:txBody>
      </p:sp>
    </p:spTree>
    <p:extLst>
      <p:ext uri="{BB962C8B-B14F-4D97-AF65-F5344CB8AC3E}">
        <p14:creationId xmlns:p14="http://schemas.microsoft.com/office/powerpoint/2010/main" val="14193666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2863367" y="483375"/>
            <a:ext cx="8610600" cy="1293028"/>
          </a:xfrm>
          <a:prstGeom prst="rect">
            <a:avLst/>
          </a:prstGeom>
        </p:spPr>
        <p:txBody>
          <a:bodyPr/>
          <a:lstStyle>
            <a:lvl1pPr algn="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kern="1200" cap="all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 smtClean="0"/>
              <a:t>MAJOR Takeaways</a:t>
            </a:r>
            <a:endParaRPr lang="en-US" b="1" dirty="0"/>
          </a:p>
        </p:txBody>
      </p:sp>
      <p:sp>
        <p:nvSpPr>
          <p:cNvPr id="3" name="Content Placeholder 2"/>
          <p:cNvSpPr txBox="1">
            <a:spLocks/>
          </p:cNvSpPr>
          <p:nvPr/>
        </p:nvSpPr>
        <p:spPr>
          <a:xfrm>
            <a:off x="315507" y="1610644"/>
            <a:ext cx="11555067" cy="4626191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71500" indent="-571500">
              <a:spcAft>
                <a:spcPts val="1200"/>
              </a:spcAft>
              <a:buFont typeface="+mj-lt"/>
              <a:buAutoNum type="romanUcPeriod"/>
            </a:pPr>
            <a:r>
              <a:rPr lang="en-US" sz="3200" b="1" dirty="0" smtClean="0"/>
              <a:t>ACHIEVEMENT</a:t>
            </a:r>
          </a:p>
          <a:p>
            <a:pPr marL="914400" lvl="2" indent="-461963">
              <a:spcAft>
                <a:spcPts val="600"/>
              </a:spcAft>
              <a:buFontTx/>
              <a:buChar char="-"/>
              <a:tabLst>
                <a:tab pos="1030288" algn="l"/>
              </a:tabLst>
            </a:pPr>
            <a:r>
              <a:rPr lang="en-US" sz="2600" dirty="0"/>
              <a:t> </a:t>
            </a:r>
            <a:r>
              <a:rPr lang="en-US" sz="2800" dirty="0" smtClean="0"/>
              <a:t>MJC’s English Language Department is Fully Engaged</a:t>
            </a:r>
          </a:p>
          <a:p>
            <a:pPr marL="914400" indent="-461963">
              <a:spcAft>
                <a:spcPts val="400"/>
              </a:spcAft>
              <a:buFont typeface="+mj-lt"/>
              <a:buAutoNum type="arabicPeriod"/>
              <a:tabLst>
                <a:tab pos="1030288" algn="l"/>
              </a:tabLst>
            </a:pPr>
            <a:r>
              <a:rPr lang="en-US" sz="2600" dirty="0"/>
              <a:t>Integrating </a:t>
            </a:r>
            <a:r>
              <a:rPr lang="en-US" sz="2600" dirty="0" smtClean="0"/>
              <a:t>Reading </a:t>
            </a:r>
            <a:r>
              <a:rPr lang="en-US" sz="2600" dirty="0"/>
              <a:t>with </a:t>
            </a:r>
            <a:r>
              <a:rPr lang="en-US" sz="2600" dirty="0" smtClean="0"/>
              <a:t>Writing </a:t>
            </a:r>
          </a:p>
          <a:p>
            <a:pPr marL="914400" indent="-461963">
              <a:spcAft>
                <a:spcPts val="400"/>
              </a:spcAft>
              <a:buFont typeface="+mj-lt"/>
              <a:buAutoNum type="arabicPeriod"/>
              <a:tabLst>
                <a:tab pos="1030288" algn="l"/>
              </a:tabLst>
            </a:pPr>
            <a:r>
              <a:rPr lang="en-US" sz="2600" dirty="0" smtClean="0"/>
              <a:t>Themes </a:t>
            </a:r>
            <a:r>
              <a:rPr lang="en-US" sz="2600" dirty="0" smtClean="0"/>
              <a:t>Focus on the Human Experience &amp; </a:t>
            </a:r>
            <a:r>
              <a:rPr lang="en-US" sz="2600" dirty="0"/>
              <a:t>American Culture </a:t>
            </a:r>
          </a:p>
          <a:p>
            <a:pPr marL="914400" indent="-461963">
              <a:spcAft>
                <a:spcPts val="400"/>
              </a:spcAft>
              <a:buFont typeface="+mj-lt"/>
              <a:buAutoNum type="arabicPeriod"/>
              <a:tabLst>
                <a:tab pos="1030288" algn="l"/>
              </a:tabLst>
            </a:pPr>
            <a:r>
              <a:rPr lang="en-US" sz="2600" dirty="0" smtClean="0"/>
              <a:t>Selected </a:t>
            </a:r>
            <a:r>
              <a:rPr lang="en-US" sz="2600" dirty="0" smtClean="0"/>
              <a:t>Vocabulary </a:t>
            </a:r>
            <a:r>
              <a:rPr lang="en-US" sz="2600" dirty="0" smtClean="0"/>
              <a:t>Development</a:t>
            </a:r>
          </a:p>
          <a:p>
            <a:pPr marL="914400" indent="-461963">
              <a:spcAft>
                <a:spcPts val="400"/>
              </a:spcAft>
              <a:buFont typeface="+mj-lt"/>
              <a:buAutoNum type="arabicPeriod"/>
              <a:tabLst>
                <a:tab pos="1030288" algn="l"/>
              </a:tabLst>
            </a:pPr>
            <a:r>
              <a:rPr lang="en-US" sz="2600" dirty="0"/>
              <a:t>Academic Literacy in Use </a:t>
            </a:r>
          </a:p>
          <a:p>
            <a:pPr marL="914400" indent="-461963">
              <a:spcAft>
                <a:spcPts val="400"/>
              </a:spcAft>
              <a:buFont typeface="+mj-lt"/>
              <a:buAutoNum type="arabicPeriod"/>
              <a:tabLst>
                <a:tab pos="1030288" algn="l"/>
              </a:tabLst>
            </a:pPr>
            <a:r>
              <a:rPr lang="en-US" sz="2600" dirty="0" smtClean="0"/>
              <a:t>Just-in-Time </a:t>
            </a:r>
            <a:r>
              <a:rPr lang="en-US" sz="2600" dirty="0" smtClean="0"/>
              <a:t>Language Instruction</a:t>
            </a:r>
            <a:endParaRPr lang="en-US" sz="2600" dirty="0"/>
          </a:p>
          <a:p>
            <a:pPr lvl="2">
              <a:spcAft>
                <a:spcPts val="600"/>
              </a:spcAft>
              <a:buFontTx/>
              <a:buChar char="-"/>
            </a:pPr>
            <a:endParaRPr lang="en-US" sz="2600" dirty="0" smtClean="0"/>
          </a:p>
        </p:txBody>
      </p:sp>
    </p:spTree>
    <p:extLst>
      <p:ext uri="{BB962C8B-B14F-4D97-AF65-F5344CB8AC3E}">
        <p14:creationId xmlns:p14="http://schemas.microsoft.com/office/powerpoint/2010/main" val="25313233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2863367" y="483375"/>
            <a:ext cx="8610600" cy="1293028"/>
          </a:xfrm>
          <a:prstGeom prst="rect">
            <a:avLst/>
          </a:prstGeom>
        </p:spPr>
        <p:txBody>
          <a:bodyPr/>
          <a:lstStyle>
            <a:lvl1pPr algn="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kern="1200" cap="all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smtClean="0"/>
              <a:t>MAJOR Takeaways</a:t>
            </a:r>
            <a:endParaRPr lang="en-US" b="1" dirty="0"/>
          </a:p>
        </p:txBody>
      </p:sp>
      <p:sp>
        <p:nvSpPr>
          <p:cNvPr id="3" name="Content Placeholder 2"/>
          <p:cNvSpPr txBox="1">
            <a:spLocks/>
          </p:cNvSpPr>
          <p:nvPr/>
        </p:nvSpPr>
        <p:spPr>
          <a:xfrm>
            <a:off x="315507" y="1296786"/>
            <a:ext cx="11555067" cy="4674042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71500" indent="-571500">
              <a:spcAft>
                <a:spcPts val="1200"/>
              </a:spcAft>
              <a:buFont typeface="+mj-lt"/>
              <a:buAutoNum type="romanUcPeriod"/>
            </a:pPr>
            <a:r>
              <a:rPr lang="en-US" sz="3200" b="1" dirty="0" smtClean="0"/>
              <a:t>POSSIBILITIES</a:t>
            </a:r>
          </a:p>
          <a:p>
            <a:pPr marL="914400" lvl="2" indent="-461963">
              <a:spcAft>
                <a:spcPts val="600"/>
              </a:spcAft>
              <a:buFontTx/>
              <a:buChar char="-"/>
              <a:tabLst>
                <a:tab pos="1030288" algn="l"/>
              </a:tabLst>
            </a:pPr>
            <a:r>
              <a:rPr lang="en-US" sz="2600" dirty="0"/>
              <a:t> </a:t>
            </a:r>
            <a:r>
              <a:rPr lang="en-US" sz="2800" dirty="0" smtClean="0"/>
              <a:t>Articulated Curriculum Design</a:t>
            </a:r>
            <a:endParaRPr lang="en-US" sz="2800" dirty="0"/>
          </a:p>
          <a:p>
            <a:pPr marL="914400" indent="-461963">
              <a:spcAft>
                <a:spcPts val="400"/>
              </a:spcAft>
              <a:buFont typeface="+mj-lt"/>
              <a:buAutoNum type="arabicPeriod"/>
              <a:tabLst>
                <a:tab pos="1030288" algn="l"/>
              </a:tabLst>
            </a:pPr>
            <a:r>
              <a:rPr lang="en-US" sz="2600" dirty="0" smtClean="0"/>
              <a:t>Build a library of Interconnected Course Materials</a:t>
            </a:r>
            <a:endParaRPr lang="en-US" sz="2600" dirty="0"/>
          </a:p>
          <a:p>
            <a:pPr marL="1371600" lvl="1" indent="-461963">
              <a:spcAft>
                <a:spcPts val="400"/>
              </a:spcAft>
              <a:buFont typeface="+mj-lt"/>
              <a:buAutoNum type="alphaUcPeriod"/>
              <a:tabLst>
                <a:tab pos="1030288" algn="l"/>
              </a:tabLst>
            </a:pPr>
            <a:r>
              <a:rPr lang="en-US" sz="2400" dirty="0" smtClean="0"/>
              <a:t>Themes, Texts &amp; Supporting Articles </a:t>
            </a:r>
          </a:p>
          <a:p>
            <a:pPr marL="1371600" lvl="1" indent="-461963">
              <a:spcAft>
                <a:spcPts val="400"/>
              </a:spcAft>
              <a:buFont typeface="+mj-lt"/>
              <a:buAutoNum type="alphaUcPeriod"/>
              <a:tabLst>
                <a:tab pos="1030288" algn="l"/>
              </a:tabLst>
            </a:pPr>
            <a:r>
              <a:rPr lang="en-US" sz="2400" dirty="0" smtClean="0"/>
              <a:t>Vocabulary Development Practice</a:t>
            </a:r>
          </a:p>
          <a:p>
            <a:pPr marL="1371600" lvl="1" indent="-461963">
              <a:spcAft>
                <a:spcPts val="400"/>
              </a:spcAft>
              <a:buFont typeface="+mj-lt"/>
              <a:buAutoNum type="alphaUcPeriod"/>
              <a:tabLst>
                <a:tab pos="1030288" algn="l"/>
              </a:tabLst>
            </a:pPr>
            <a:r>
              <a:rPr lang="en-US" sz="2400" dirty="0" smtClean="0"/>
              <a:t>Critical Thinking Strategies</a:t>
            </a:r>
          </a:p>
          <a:p>
            <a:pPr marL="914400" indent="-461963">
              <a:spcAft>
                <a:spcPts val="400"/>
              </a:spcAft>
              <a:buFont typeface="+mj-lt"/>
              <a:buAutoNum type="arabicPeriod"/>
              <a:tabLst>
                <a:tab pos="1030288" algn="l"/>
              </a:tabLst>
            </a:pPr>
            <a:r>
              <a:rPr lang="en-US" sz="2600" dirty="0" smtClean="0"/>
              <a:t>Evaluate and Modify</a:t>
            </a:r>
          </a:p>
          <a:p>
            <a:pPr marL="1371600" lvl="1" indent="-461963">
              <a:spcAft>
                <a:spcPts val="400"/>
              </a:spcAft>
              <a:buFont typeface="+mj-lt"/>
              <a:buAutoNum type="alphaUcPeriod"/>
              <a:tabLst>
                <a:tab pos="1030288" algn="l"/>
              </a:tabLst>
            </a:pPr>
            <a:r>
              <a:rPr lang="en-US" sz="2400" dirty="0" smtClean="0"/>
              <a:t>Continue Alignment with English Curriculum</a:t>
            </a:r>
          </a:p>
          <a:p>
            <a:pPr marL="1371600" lvl="1" indent="-461963">
              <a:spcAft>
                <a:spcPts val="400"/>
              </a:spcAft>
              <a:buFont typeface="+mj-lt"/>
              <a:buAutoNum type="alphaUcPeriod"/>
              <a:tabLst>
                <a:tab pos="1030288" algn="l"/>
              </a:tabLst>
            </a:pPr>
            <a:r>
              <a:rPr lang="en-US" sz="2400" dirty="0" smtClean="0"/>
              <a:t>Monitor Exit Points  </a:t>
            </a:r>
            <a:endParaRPr lang="en-US" sz="2400" dirty="0"/>
          </a:p>
          <a:p>
            <a:pPr marL="452437" indent="0">
              <a:spcAft>
                <a:spcPts val="400"/>
              </a:spcAft>
              <a:buNone/>
              <a:tabLst>
                <a:tab pos="1030288" algn="l"/>
              </a:tabLst>
            </a:pPr>
            <a:endParaRPr lang="en-US" sz="2600" dirty="0"/>
          </a:p>
          <a:p>
            <a:pPr lvl="2">
              <a:spcAft>
                <a:spcPts val="600"/>
              </a:spcAft>
              <a:buFontTx/>
              <a:buChar char="-"/>
            </a:pPr>
            <a:endParaRPr lang="en-US" sz="2600" dirty="0" smtClean="0"/>
          </a:p>
        </p:txBody>
      </p:sp>
    </p:spTree>
    <p:extLst>
      <p:ext uri="{BB962C8B-B14F-4D97-AF65-F5344CB8AC3E}">
        <p14:creationId xmlns:p14="http://schemas.microsoft.com/office/powerpoint/2010/main" val="40665610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0744" y="179449"/>
            <a:ext cx="11353800" cy="1293028"/>
          </a:xfrm>
        </p:spPr>
        <p:txBody>
          <a:bodyPr/>
          <a:lstStyle/>
          <a:p>
            <a:r>
              <a:rPr lang="en-US" b="1" dirty="0" smtClean="0"/>
              <a:t>Differences &amp; Similarities: English and EL</a:t>
            </a:r>
            <a:endParaRPr lang="en-US" b="1" dirty="0"/>
          </a:p>
        </p:txBody>
      </p:sp>
      <p:sp>
        <p:nvSpPr>
          <p:cNvPr id="3" name="Oval 2"/>
          <p:cNvSpPr/>
          <p:nvPr/>
        </p:nvSpPr>
        <p:spPr>
          <a:xfrm>
            <a:off x="914400" y="1349829"/>
            <a:ext cx="6901543" cy="5344885"/>
          </a:xfrm>
          <a:prstGeom prst="ellipse">
            <a:avLst/>
          </a:prstGeom>
          <a:noFill/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 4"/>
          <p:cNvSpPr/>
          <p:nvPr/>
        </p:nvSpPr>
        <p:spPr>
          <a:xfrm>
            <a:off x="4735285" y="1349829"/>
            <a:ext cx="6977743" cy="5344885"/>
          </a:xfrm>
          <a:prstGeom prst="ellipse">
            <a:avLst/>
          </a:prstGeom>
          <a:noFill/>
          <a:ln w="762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7903029" y="1695954"/>
            <a:ext cx="2656114" cy="51860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/>
              <a:t>n</a:t>
            </a:r>
            <a:r>
              <a:rPr lang="en-US" dirty="0" smtClean="0"/>
              <a:t>eed for more time, practice, and skills development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/>
              <a:t>n</a:t>
            </a:r>
            <a:r>
              <a:rPr lang="en-US" dirty="0" smtClean="0"/>
              <a:t>eed for more vocabulary development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/>
              <a:t>n</a:t>
            </a:r>
            <a:r>
              <a:rPr lang="en-US" dirty="0" smtClean="0"/>
              <a:t>eed for explicit instruction in the language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/>
              <a:t>n</a:t>
            </a:r>
            <a:r>
              <a:rPr lang="en-US" dirty="0" smtClean="0"/>
              <a:t>eed for building schema on American culture &amp; history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/>
              <a:t>n</a:t>
            </a:r>
            <a:r>
              <a:rPr lang="en-US" dirty="0" smtClean="0"/>
              <a:t>eed for highly </a:t>
            </a:r>
            <a:r>
              <a:rPr lang="en-US" dirty="0" err="1" smtClean="0"/>
              <a:t>scaffolded</a:t>
            </a:r>
            <a:r>
              <a:rPr lang="en-US" dirty="0" smtClean="0"/>
              <a:t> materials</a:t>
            </a:r>
          </a:p>
          <a:p>
            <a:pPr marL="285750" indent="-285750">
              <a:buFontTx/>
              <a:buChar char="-"/>
            </a:pP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5036004" y="3119420"/>
            <a:ext cx="2656114" cy="23391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 smtClean="0"/>
              <a:t>aspirations/goals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 smtClean="0"/>
              <a:t>ability to think critically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/>
              <a:t>b</a:t>
            </a:r>
            <a:r>
              <a:rPr lang="en-US" dirty="0" smtClean="0"/>
              <a:t>oth belong at the college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dirty="0" smtClean="0"/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2167618" y="1834453"/>
            <a:ext cx="2868386" cy="49090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/>
              <a:t>f</a:t>
            </a:r>
            <a:r>
              <a:rPr lang="en-US" dirty="0" smtClean="0"/>
              <a:t>unctionally fluent in the language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/>
              <a:t>c</a:t>
            </a:r>
            <a:r>
              <a:rPr lang="en-US" dirty="0" smtClean="0"/>
              <a:t>ulturally familiar with a number of topics discussed in CC classrooms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/>
              <a:t>i</a:t>
            </a:r>
            <a:r>
              <a:rPr lang="en-US" dirty="0" smtClean="0"/>
              <a:t>mplicit understanding of rhetorical organization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 smtClean="0"/>
              <a:t>great deal of implicit vocabulary knowledge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/>
              <a:t>n</a:t>
            </a:r>
            <a:r>
              <a:rPr lang="en-US" dirty="0" smtClean="0"/>
              <a:t>eed for building multi-cultural schema</a:t>
            </a:r>
          </a:p>
          <a:p>
            <a:pPr marL="285750" indent="-285750">
              <a:buFontTx/>
              <a:buChar char="-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812791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  <p:bldP spid="6" grpId="0"/>
      <p:bldP spid="8" grpId="0"/>
      <p:bldP spid="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75743" y="0"/>
            <a:ext cx="8610600" cy="1293028"/>
          </a:xfrm>
        </p:spPr>
        <p:txBody>
          <a:bodyPr/>
          <a:lstStyle/>
          <a:p>
            <a:r>
              <a:rPr lang="en-US" b="1" dirty="0" smtClean="0"/>
              <a:t>Future Steps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4661" y="1515435"/>
            <a:ext cx="11835829" cy="4813446"/>
          </a:xfrm>
        </p:spPr>
        <p:txBody>
          <a:bodyPr>
            <a:noAutofit/>
          </a:bodyPr>
          <a:lstStyle/>
          <a:p>
            <a:pPr marL="0" indent="0">
              <a:spcAft>
                <a:spcPts val="600"/>
              </a:spcAft>
              <a:buNone/>
            </a:pPr>
            <a:r>
              <a:rPr lang="en-US" sz="3200" b="1" dirty="0" smtClean="0"/>
              <a:t>Work Ahead</a:t>
            </a:r>
          </a:p>
          <a:p>
            <a:pPr lvl="2">
              <a:spcAft>
                <a:spcPts val="600"/>
              </a:spcAft>
              <a:buFontTx/>
              <a:buChar char="-"/>
            </a:pPr>
            <a:r>
              <a:rPr lang="en-US" sz="2600" dirty="0" smtClean="0"/>
              <a:t>May 3</a:t>
            </a:r>
            <a:r>
              <a:rPr lang="en-US" sz="2600" baseline="30000" dirty="0" smtClean="0"/>
              <a:t>rd</a:t>
            </a:r>
            <a:r>
              <a:rPr lang="en-US" sz="2600" dirty="0" smtClean="0"/>
              <a:t>-4</a:t>
            </a:r>
            <a:r>
              <a:rPr lang="en-US" sz="2600" baseline="30000" dirty="0" smtClean="0"/>
              <a:t>th</a:t>
            </a:r>
            <a:r>
              <a:rPr lang="en-US" sz="2600" dirty="0" smtClean="0"/>
              <a:t> Training at MJC (FT EL Department participation)</a:t>
            </a:r>
          </a:p>
          <a:p>
            <a:pPr lvl="2">
              <a:spcAft>
                <a:spcPts val="600"/>
              </a:spcAft>
              <a:buFontTx/>
              <a:buChar char="-"/>
            </a:pPr>
            <a:r>
              <a:rPr lang="en-US" sz="2600" dirty="0" smtClean="0"/>
              <a:t>Materials Revision/Development</a:t>
            </a:r>
          </a:p>
          <a:p>
            <a:pPr lvl="2">
              <a:spcAft>
                <a:spcPts val="600"/>
              </a:spcAft>
              <a:buFontTx/>
              <a:buChar char="-"/>
            </a:pPr>
            <a:r>
              <a:rPr lang="en-US" sz="2600" dirty="0"/>
              <a:t>Reading/Writing Survey</a:t>
            </a:r>
          </a:p>
          <a:p>
            <a:pPr lvl="2">
              <a:spcAft>
                <a:spcPts val="600"/>
              </a:spcAft>
              <a:buFontTx/>
              <a:buChar char="-"/>
            </a:pPr>
            <a:r>
              <a:rPr lang="en-US" sz="2600" dirty="0"/>
              <a:t>Further Study/Department Discussions</a:t>
            </a:r>
          </a:p>
          <a:p>
            <a:pPr lvl="2">
              <a:spcAft>
                <a:spcPts val="600"/>
              </a:spcAft>
              <a:buFontTx/>
              <a:buChar char="-"/>
            </a:pPr>
            <a:r>
              <a:rPr lang="en-US" sz="2600" dirty="0"/>
              <a:t>Need for Further Discussion</a:t>
            </a:r>
          </a:p>
          <a:p>
            <a:pPr lvl="3">
              <a:spcAft>
                <a:spcPts val="600"/>
              </a:spcAft>
              <a:buFontTx/>
              <a:buChar char="-"/>
            </a:pPr>
            <a:r>
              <a:rPr lang="en-US" sz="2400" dirty="0"/>
              <a:t>Grading Norms and Variance across </a:t>
            </a:r>
            <a:r>
              <a:rPr lang="en-US" sz="2400" dirty="0" smtClean="0"/>
              <a:t>Disciplines</a:t>
            </a:r>
            <a:endParaRPr lang="en-US" sz="2600" dirty="0" smtClean="0"/>
          </a:p>
          <a:p>
            <a:pPr lvl="2">
              <a:spcAft>
                <a:spcPts val="600"/>
              </a:spcAft>
              <a:buFontTx/>
              <a:buChar char="-"/>
            </a:pPr>
            <a:r>
              <a:rPr lang="en-US" sz="2600" dirty="0"/>
              <a:t>Fall 2017 CATESOL Presentation Brewing:</a:t>
            </a:r>
          </a:p>
          <a:p>
            <a:pPr lvl="3">
              <a:spcAft>
                <a:spcPts val="600"/>
              </a:spcAft>
              <a:buFontTx/>
              <a:buChar char="-"/>
            </a:pPr>
            <a:r>
              <a:rPr lang="en-US" sz="2000" i="1" dirty="0"/>
              <a:t>“Combining Critical Thinking, Acceleration, and Civic Engagement</a:t>
            </a:r>
            <a:r>
              <a:rPr lang="en-US" sz="2000" i="1" dirty="0" smtClean="0"/>
              <a:t>”</a:t>
            </a:r>
            <a:endParaRPr lang="en-US" sz="2600" dirty="0" smtClean="0"/>
          </a:p>
          <a:p>
            <a:pPr lvl="3">
              <a:spcAft>
                <a:spcPts val="600"/>
              </a:spcAft>
              <a:buFontTx/>
              <a:buChar char="-"/>
            </a:pPr>
            <a:endParaRPr lang="en-US" sz="2400" dirty="0" smtClean="0"/>
          </a:p>
          <a:p>
            <a:pPr lvl="2">
              <a:spcAft>
                <a:spcPts val="600"/>
              </a:spcAft>
              <a:buFontTx/>
              <a:buChar char="-"/>
            </a:pPr>
            <a:endParaRPr lang="en-US" sz="2600" dirty="0" smtClean="0"/>
          </a:p>
          <a:p>
            <a:pPr lvl="2">
              <a:spcAft>
                <a:spcPts val="600"/>
              </a:spcAft>
              <a:buFontTx/>
              <a:buChar char="-"/>
            </a:pPr>
            <a:endParaRPr lang="en-US" sz="2600" dirty="0" smtClean="0"/>
          </a:p>
          <a:p>
            <a:pPr lvl="2">
              <a:spcAft>
                <a:spcPts val="600"/>
              </a:spcAft>
              <a:buFontTx/>
              <a:buChar char="-"/>
            </a:pPr>
            <a:endParaRPr lang="en-US" sz="2600" dirty="0" smtClean="0"/>
          </a:p>
          <a:p>
            <a:pPr lvl="2">
              <a:spcAft>
                <a:spcPts val="600"/>
              </a:spcAft>
              <a:buFontTx/>
              <a:buChar char="-"/>
            </a:pPr>
            <a:endParaRPr lang="en-US" sz="2600" dirty="0" smtClean="0"/>
          </a:p>
          <a:p>
            <a:pPr lvl="2">
              <a:spcAft>
                <a:spcPts val="600"/>
              </a:spcAft>
              <a:buFontTx/>
              <a:buChar char="-"/>
            </a:pPr>
            <a:endParaRPr lang="en-US" sz="2600" dirty="0" smtClean="0"/>
          </a:p>
          <a:p>
            <a:pPr lvl="2">
              <a:spcAft>
                <a:spcPts val="600"/>
              </a:spcAft>
              <a:buFontTx/>
              <a:buChar char="-"/>
            </a:pPr>
            <a:endParaRPr lang="en-US" sz="2600" dirty="0" smtClean="0"/>
          </a:p>
          <a:p>
            <a:pPr marL="914400" lvl="2" indent="0">
              <a:spcAft>
                <a:spcPts val="600"/>
              </a:spcAft>
              <a:buNone/>
            </a:pPr>
            <a:endParaRPr lang="en-US" sz="2600" dirty="0" smtClean="0"/>
          </a:p>
          <a:p>
            <a:pPr lvl="2">
              <a:spcAft>
                <a:spcPts val="600"/>
              </a:spcAft>
              <a:buFontTx/>
              <a:buChar char="-"/>
            </a:pPr>
            <a:endParaRPr lang="en-US" sz="2600" dirty="0" smtClean="0"/>
          </a:p>
          <a:p>
            <a:pPr lvl="2">
              <a:spcAft>
                <a:spcPts val="600"/>
              </a:spcAft>
              <a:buFontTx/>
              <a:buChar char="-"/>
            </a:pPr>
            <a:endParaRPr lang="en-US" sz="2600" dirty="0" smtClean="0"/>
          </a:p>
          <a:p>
            <a:pPr marL="457200" lvl="1" indent="0">
              <a:spcAft>
                <a:spcPts val="600"/>
              </a:spcAft>
              <a:buNone/>
            </a:pPr>
            <a:endParaRPr lang="en-US" sz="3000" dirty="0" smtClean="0"/>
          </a:p>
        </p:txBody>
      </p:sp>
    </p:spTree>
    <p:extLst>
      <p:ext uri="{BB962C8B-B14F-4D97-AF65-F5344CB8AC3E}">
        <p14:creationId xmlns:p14="http://schemas.microsoft.com/office/powerpoint/2010/main" val="2756868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17229" y="1003857"/>
            <a:ext cx="4408714" cy="4645829"/>
          </a:xfrm>
        </p:spPr>
        <p:txBody>
          <a:bodyPr>
            <a:normAutofit/>
          </a:bodyPr>
          <a:lstStyle/>
          <a:p>
            <a:r>
              <a:rPr lang="en-US" b="1" dirty="0" smtClean="0"/>
              <a:t>SSEC Grant: </a:t>
            </a:r>
            <a:br>
              <a:rPr lang="en-US" b="1" dirty="0" smtClean="0"/>
            </a:br>
            <a:r>
              <a:rPr lang="en-US" b="1" dirty="0" smtClean="0"/>
              <a:t>EL Transition Workshops</a:t>
            </a:r>
            <a:br>
              <a:rPr lang="en-US" b="1" dirty="0" smtClean="0"/>
            </a:br>
            <a:r>
              <a:rPr lang="en-US" b="1" dirty="0"/>
              <a:t/>
            </a:r>
            <a:br>
              <a:rPr lang="en-US" b="1" dirty="0"/>
            </a:br>
            <a:r>
              <a:rPr lang="en-US" b="1" dirty="0" smtClean="0"/>
              <a:t>30-40 </a:t>
            </a:r>
            <a:r>
              <a:rPr lang="en-US" b="1" cap="none" dirty="0" smtClean="0"/>
              <a:t>in attendance</a:t>
            </a:r>
            <a:r>
              <a:rPr lang="en-US" b="1" dirty="0" smtClean="0"/>
              <a:t/>
            </a:r>
            <a:br>
              <a:rPr lang="en-US" b="1" dirty="0" smtClean="0"/>
            </a:br>
            <a:r>
              <a:rPr lang="en-US" b="1" dirty="0"/>
              <a:t/>
            </a:r>
            <a:br>
              <a:rPr lang="en-US" b="1" dirty="0"/>
            </a:br>
            <a:endParaRPr lang="en-US" b="1" dirty="0"/>
          </a:p>
        </p:txBody>
      </p:sp>
      <p:pic>
        <p:nvPicPr>
          <p:cNvPr id="3" name="Picture 2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282" t="14752" r="24359" b="4836"/>
          <a:stretch/>
        </p:blipFill>
        <p:spPr bwMode="auto">
          <a:xfrm>
            <a:off x="1080407" y="410255"/>
            <a:ext cx="5734050" cy="629534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7917746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Vapor Trail">
  <a:themeElements>
    <a:clrScheme name="Vapor Trail">
      <a:dk1>
        <a:sysClr val="windowText" lastClr="000000"/>
      </a:dk1>
      <a:lt1>
        <a:sysClr val="window" lastClr="FFFFFF"/>
      </a:lt1>
      <a:dk2>
        <a:srgbClr val="454545"/>
      </a:dk2>
      <a:lt2>
        <a:srgbClr val="DADADA"/>
      </a:lt2>
      <a:accent1>
        <a:srgbClr val="DF2E28"/>
      </a:accent1>
      <a:accent2>
        <a:srgbClr val="FE801A"/>
      </a:accent2>
      <a:accent3>
        <a:srgbClr val="E9BF35"/>
      </a:accent3>
      <a:accent4>
        <a:srgbClr val="81BB42"/>
      </a:accent4>
      <a:accent5>
        <a:srgbClr val="32C7A9"/>
      </a:accent5>
      <a:accent6>
        <a:srgbClr val="4A9BDC"/>
      </a:accent6>
      <a:hlink>
        <a:srgbClr val="F0532B"/>
      </a:hlink>
      <a:folHlink>
        <a:srgbClr val="F38B53"/>
      </a:folHlink>
    </a:clrScheme>
    <a:fontScheme name="Vapor Trail">
      <a:maj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Vapor Trail">
      <a:fillStyleLst>
        <a:solidFill>
          <a:schemeClr val="phClr"/>
        </a:solidFill>
        <a:gradFill rotWithShape="1">
          <a:gsLst>
            <a:gs pos="0">
              <a:schemeClr val="phClr">
                <a:tint val="69000"/>
                <a:alpha val="100000"/>
                <a:satMod val="109000"/>
                <a:lumMod val="110000"/>
              </a:schemeClr>
            </a:gs>
            <a:gs pos="52000">
              <a:schemeClr val="phClr">
                <a:tint val="74000"/>
                <a:satMod val="100000"/>
                <a:lumMod val="104000"/>
              </a:schemeClr>
            </a:gs>
            <a:gs pos="100000">
              <a:schemeClr val="phClr">
                <a:tint val="78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00000"/>
                <a:lumMod val="104000"/>
              </a:schemeClr>
            </a:gs>
            <a:gs pos="78000">
              <a:schemeClr val="phClr">
                <a:shade val="100000"/>
                <a:satMod val="11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threePt" dir="t"/>
          </a:scene3d>
          <a:sp3d>
            <a:bevelT w="25400" h="12700"/>
          </a:sp3d>
        </a:effectStyle>
        <a:effectStyle>
          <a:effectLst>
            <a:outerShdw blurRad="57150" dist="19050" dir="5400000" algn="ctr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>
            <a:bevelT w="50800" h="2540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apor Trail" id="{4FDF2955-7D9C-493C-B9F9-C205151B46CD}" vid="{8F31A783-2159-4870-BC29-2BA7D038EA4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TM04033937[[fn=Vapor Trail]]</Template>
  <TotalTime>195</TotalTime>
  <Words>757</Words>
  <Application>Microsoft Office PowerPoint</Application>
  <PresentationFormat>Widescreen</PresentationFormat>
  <Paragraphs>173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8" baseType="lpstr">
      <vt:lpstr>Arial</vt:lpstr>
      <vt:lpstr>Century Gothic</vt:lpstr>
      <vt:lpstr>Vapor Trail</vt:lpstr>
      <vt:lpstr>CAP Conference and Transition Workshops</vt:lpstr>
      <vt:lpstr>Agenda</vt:lpstr>
      <vt:lpstr>Background</vt:lpstr>
      <vt:lpstr>Snapshot of Workshops</vt:lpstr>
      <vt:lpstr>PowerPoint Presentation</vt:lpstr>
      <vt:lpstr>PowerPoint Presentation</vt:lpstr>
      <vt:lpstr>Differences &amp; Similarities: English and EL</vt:lpstr>
      <vt:lpstr>Future Steps</vt:lpstr>
      <vt:lpstr>SSEC Grant:  EL Transition Workshops  30-40 in attendance  </vt:lpstr>
      <vt:lpstr>Transition Workshops</vt:lpstr>
      <vt:lpstr>SSEC Grant:  EL Transition Workshops- Data Collection</vt:lpstr>
      <vt:lpstr>Preliminary Data: One Workshop</vt:lpstr>
      <vt:lpstr>Workshop Comment Data: Best Part?</vt:lpstr>
      <vt:lpstr>Comment Data: Make Better?</vt:lpstr>
      <vt:lpstr>Future Topics?</vt:lpstr>
    </vt:vector>
  </TitlesOfParts>
  <Company>Kaiser Permanente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CAP Conference and Transition Workshops</dc:title>
  <dc:creator>Kyle N. Luman</dc:creator>
  <cp:lastModifiedBy>Pam</cp:lastModifiedBy>
  <cp:revision>21</cp:revision>
  <dcterms:created xsi:type="dcterms:W3CDTF">2017-04-17T02:28:26Z</dcterms:created>
  <dcterms:modified xsi:type="dcterms:W3CDTF">2017-04-17T21:16:19Z</dcterms:modified>
</cp:coreProperties>
</file>