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xlsx" ContentType="application/vnd.openxmlformats-officedocument.spreadsheetml.sheet"/>
  <Default Extension="gif" ContentType="image/gif"/>
  <Default Extension="m4a" ContentType="audi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style1.xml" ContentType="application/vnd.ms-office.chartstyle+xml"/>
  <Override PartName="/ppt/charts/colors1.xml" ContentType="application/vnd.ms-office.chartcolorstyle+xml"/>
  <Override PartName="/ppt/charts/style2.xml" ContentType="application/vnd.ms-office.chartstyle+xml"/>
  <Override PartName="/ppt/charts/colors2.xml" ContentType="application/vnd.ms-office.chartcolor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256" r:id="rId2"/>
    <p:sldId id="257" r:id="rId3"/>
    <p:sldId id="260" r:id="rId4"/>
    <p:sldId id="280" r:id="rId5"/>
    <p:sldId id="281" r:id="rId6"/>
    <p:sldId id="286" r:id="rId7"/>
    <p:sldId id="279" r:id="rId8"/>
    <p:sldId id="261" r:id="rId9"/>
    <p:sldId id="258" r:id="rId10"/>
    <p:sldId id="269" r:id="rId11"/>
    <p:sldId id="274" r:id="rId12"/>
    <p:sldId id="271" r:id="rId13"/>
    <p:sldId id="283" r:id="rId14"/>
    <p:sldId id="263" r:id="rId15"/>
    <p:sldId id="276" r:id="rId16"/>
    <p:sldId id="277" r:id="rId17"/>
    <p:sldId id="278" r:id="rId18"/>
    <p:sldId id="282" r:id="rId19"/>
    <p:sldId id="275" r:id="rId20"/>
    <p:sldId id="285" r:id="rId21"/>
    <p:sldId id="284" r:id="rId22"/>
  </p:sldIdLst>
  <p:sldSz cx="12192000" cy="6858000"/>
  <p:notesSz cx="68580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notes" clrMode="bw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-128" y="-3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notesMaster" Target="notesMasters/notesMaster1.xml"/><Relationship Id="rId24" Type="http://schemas.openxmlformats.org/officeDocument/2006/relationships/handoutMaster" Target="handoutMasters/handoutMaster1.xml"/><Relationship Id="rId25" Type="http://schemas.openxmlformats.org/officeDocument/2006/relationships/printerSettings" Target="printerSettings/printerSettings1.bin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toddj\Desktop\2015MFA_090915%20Enrolled.xlsx" TargetMode="External"/><Relationship Id="rId2" Type="http://schemas.microsoft.com/office/2011/relationships/chartStyle" Target="style1.xml"/><Relationship Id="rId3" Type="http://schemas.microsoft.com/office/2011/relationships/chartColorStyle" Target="colors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.xlsx"/><Relationship Id="rId2" Type="http://schemas.microsoft.com/office/2011/relationships/chartStyle" Target="style2.xml"/><Relationship Id="rId3" Type="http://schemas.microsoft.com/office/2011/relationships/chartColorStyle" Target="colors2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jamestodd:Downloads:2014MFA%20Presentation%20Data%20for%20JT_091015.xlsx" TargetMode="External"/><Relationship Id="rId2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0588271778447"/>
          <c:y val="0.0116149666008739"/>
          <c:w val="0.805046439284126"/>
          <c:h val="0.957411789130129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Sheet3!$L$1:$L$9</c:f>
              <c:strCache>
                <c:ptCount val="9"/>
                <c:pt idx="0">
                  <c:v>Asian</c:v>
                </c:pt>
                <c:pt idx="1">
                  <c:v>African American</c:v>
                </c:pt>
                <c:pt idx="2">
                  <c:v>Filipino</c:v>
                </c:pt>
                <c:pt idx="3">
                  <c:v>Hispanic</c:v>
                </c:pt>
                <c:pt idx="4">
                  <c:v>Native</c:v>
                </c:pt>
                <c:pt idx="5">
                  <c:v>Pacific Islander</c:v>
                </c:pt>
                <c:pt idx="6">
                  <c:v>Two or More Races</c:v>
                </c:pt>
                <c:pt idx="7">
                  <c:v>White</c:v>
                </c:pt>
                <c:pt idx="8">
                  <c:v>Undeclared</c:v>
                </c:pt>
              </c:strCache>
            </c:strRef>
          </c:cat>
          <c:val>
            <c:numRef>
              <c:f>Sheet3!$M$1:$M$9</c:f>
              <c:numCache>
                <c:formatCode>0%</c:formatCode>
                <c:ptCount val="9"/>
                <c:pt idx="0">
                  <c:v>0.0494112468361395</c:v>
                </c:pt>
                <c:pt idx="1">
                  <c:v>0.0347749532298888</c:v>
                </c:pt>
                <c:pt idx="2">
                  <c:v>0.0109497083746011</c:v>
                </c:pt>
                <c:pt idx="3">
                  <c:v>0.483217783646968</c:v>
                </c:pt>
                <c:pt idx="4">
                  <c:v>0.00583250797843072</c:v>
                </c:pt>
                <c:pt idx="5">
                  <c:v>0.00924397490921096</c:v>
                </c:pt>
                <c:pt idx="6">
                  <c:v>0.0140860570045119</c:v>
                </c:pt>
                <c:pt idx="7">
                  <c:v>0.371134587872785</c:v>
                </c:pt>
                <c:pt idx="8">
                  <c:v>0.0213491801474634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2092763384"/>
        <c:axId val="2096619912"/>
      </c:barChart>
      <c:catAx>
        <c:axId val="209276338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96619912"/>
        <c:crosses val="autoZero"/>
        <c:auto val="1"/>
        <c:lblAlgn val="ctr"/>
        <c:lblOffset val="100"/>
        <c:noMultiLvlLbl val="0"/>
      </c:catAx>
      <c:valAx>
        <c:axId val="2096619912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20927633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b="1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en-US" sz="2800" dirty="0">
                <a:solidFill>
                  <a:schemeClr val="tx1"/>
                </a:solidFill>
              </a:rPr>
              <a:t>Fall 2015 Enrollment </a:t>
            </a:r>
            <a:r>
              <a:rPr lang="en-US" sz="2800" dirty="0" smtClean="0">
                <a:solidFill>
                  <a:schemeClr val="tx1"/>
                </a:solidFill>
              </a:rPr>
              <a:t>Data: Gender</a:t>
            </a:r>
            <a:endParaRPr lang="en-US" sz="2800" dirty="0">
              <a:solidFill>
                <a:schemeClr val="tx1"/>
              </a:solidFill>
            </a:endParaRP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Sheet3!$L$10:$L$12</c:f>
              <c:strCache>
                <c:ptCount val="3"/>
                <c:pt idx="0">
                  <c:v>Female</c:v>
                </c:pt>
                <c:pt idx="1">
                  <c:v>Male</c:v>
                </c:pt>
                <c:pt idx="2">
                  <c:v>Unknown</c:v>
                </c:pt>
              </c:strCache>
            </c:strRef>
          </c:cat>
          <c:val>
            <c:numRef>
              <c:f>Sheet3!$M$10:$M$12</c:f>
              <c:numCache>
                <c:formatCode>0%</c:formatCode>
                <c:ptCount val="3"/>
                <c:pt idx="0">
                  <c:v>0.570815450643777</c:v>
                </c:pt>
                <c:pt idx="1">
                  <c:v>0.420490811048751</c:v>
                </c:pt>
                <c:pt idx="2">
                  <c:v>0.00869373830747222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2095992936"/>
        <c:axId val="2095679784"/>
      </c:barChart>
      <c:catAx>
        <c:axId val="209599293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95679784"/>
        <c:crosses val="autoZero"/>
        <c:auto val="1"/>
        <c:lblAlgn val="ctr"/>
        <c:lblOffset val="100"/>
        <c:noMultiLvlLbl val="0"/>
      </c:catAx>
      <c:valAx>
        <c:axId val="2095679784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20959929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b="1"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/>
          <a:lstStyle/>
          <a:p>
            <a:pPr lvl="0"/>
            <a:endParaRPr lang="en-US"/>
          </a:p>
        </c:rich>
      </c:tx>
      <c:layout/>
      <c:overlay val="1"/>
    </c:title>
    <c:autoTitleDeleted val="0"/>
    <c:plotArea>
      <c:layout>
        <c:manualLayout>
          <c:layoutTarget val="inner"/>
          <c:xMode val="edge"/>
          <c:yMode val="edge"/>
          <c:x val="0.0809094"/>
          <c:y val="0.0758542"/>
          <c:w val="0.919091"/>
          <c:h val="0.84386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Fall 2009</c:v>
                </c:pt>
              </c:strCache>
            </c:strRef>
          </c:tx>
          <c:spPr>
            <a:gradFill flip="none" rotWithShape="1">
              <a:gsLst>
                <a:gs pos="0">
                  <a:srgbClr val="51A7F9"/>
                </a:gs>
                <a:gs pos="100000">
                  <a:srgbClr val="0365C0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Below 2.0</c:v>
                </c:pt>
                <c:pt idx="1">
                  <c:v>2.0 &amp; Above</c:v>
                </c:pt>
                <c:pt idx="2">
                  <c:v>No GPA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0.4</c:v>
                </c:pt>
                <c:pt idx="1">
                  <c:v>0.5</c:v>
                </c:pt>
                <c:pt idx="2">
                  <c:v>0.1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Fall 2014</c:v>
                </c:pt>
              </c:strCache>
            </c:strRef>
          </c:tx>
          <c:spPr>
            <a:gradFill flip="none" rotWithShape="1">
              <a:gsLst>
                <a:gs pos="0">
                  <a:srgbClr val="70BF41"/>
                </a:gs>
                <a:gs pos="100000">
                  <a:srgbClr val="00882B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Below 2.0</c:v>
                </c:pt>
                <c:pt idx="1">
                  <c:v>2.0 &amp; Above</c:v>
                </c:pt>
                <c:pt idx="2">
                  <c:v>No GPA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0.39</c:v>
                </c:pt>
                <c:pt idx="1">
                  <c:v>0.51</c:v>
                </c:pt>
                <c:pt idx="2">
                  <c:v>0.1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overlap val="-10"/>
        <c:axId val="2077788840"/>
        <c:axId val="2077792184"/>
      </c:barChart>
      <c:catAx>
        <c:axId val="2077788840"/>
        <c:scaling>
          <c:orientation val="minMax"/>
        </c:scaling>
        <c:delete val="0"/>
        <c:axPos val="b"/>
        <c:numFmt formatCode="0%" sourceLinked="0"/>
        <c:majorTickMark val="none"/>
        <c:minorTickMark val="none"/>
        <c:tickLblPos val="low"/>
        <c:spPr>
          <a:ln w="12700" cap="flat">
            <a:solidFill>
              <a:srgbClr val="000000"/>
            </a:solidFill>
            <a:prstDash val="solid"/>
            <a:miter lim="400000"/>
          </a:ln>
        </c:spPr>
        <c:txPr>
          <a:bodyPr rot="0"/>
          <a:lstStyle/>
          <a:p>
            <a:pPr lvl="0">
              <a:defRPr sz="2090" b="0" i="0" u="none" strike="noStrike">
                <a:solidFill>
                  <a:srgbClr val="000000"/>
                </a:solidFill>
                <a:effectLst/>
                <a:latin typeface="Helvetica"/>
              </a:defRPr>
            </a:pPr>
            <a:endParaRPr lang="en-US"/>
          </a:p>
        </c:txPr>
        <c:crossAx val="2077792184"/>
        <c:crosses val="autoZero"/>
        <c:auto val="1"/>
        <c:lblAlgn val="ctr"/>
        <c:lblOffset val="100"/>
        <c:noMultiLvlLbl val="1"/>
      </c:catAx>
      <c:valAx>
        <c:axId val="2077792184"/>
        <c:scaling>
          <c:orientation val="minMax"/>
          <c:max val="0.6"/>
        </c:scaling>
        <c:delete val="0"/>
        <c:axPos val="l"/>
        <c:majorGridlines>
          <c:spPr>
            <a:ln w="3175" cap="flat">
              <a:solidFill>
                <a:srgbClr val="B8B8B8"/>
              </a:solidFill>
              <a:prstDash val="solid"/>
              <a:miter lim="400000"/>
            </a:ln>
          </c:spPr>
        </c:majorGridlines>
        <c:numFmt formatCode="0%" sourceLinked="0"/>
        <c:majorTickMark val="none"/>
        <c:minorTickMark val="none"/>
        <c:tickLblPos val="nextTo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 lvl="0">
              <a:defRPr sz="2090" b="0" i="0" u="none" strike="noStrike">
                <a:solidFill>
                  <a:srgbClr val="000000"/>
                </a:solidFill>
                <a:effectLst/>
                <a:latin typeface="Helvetica"/>
              </a:defRPr>
            </a:pPr>
            <a:endParaRPr lang="en-US"/>
          </a:p>
        </c:txPr>
        <c:crossAx val="2077788840"/>
        <c:crosses val="autoZero"/>
        <c:crossBetween val="between"/>
        <c:majorUnit val="0.1"/>
        <c:minorUnit val="0.05"/>
      </c:valAx>
      <c:spPr>
        <a:noFill/>
        <a:ln w="12700" cap="flat">
          <a:noFill/>
          <a:miter lim="400000"/>
        </a:ln>
        <a:effectLst/>
      </c:spPr>
    </c:plotArea>
    <c:legend>
      <c:legendPos val="t"/>
      <c:layout>
        <c:manualLayout>
          <c:xMode val="edge"/>
          <c:yMode val="edge"/>
          <c:x val="0.0899781"/>
          <c:y val="0.005"/>
          <c:w val="0.86592"/>
          <c:h val="0.0823657"/>
        </c:manualLayout>
      </c:layout>
      <c:overlay val="1"/>
      <c:spPr>
        <a:noFill/>
        <a:ln w="12700" cap="flat">
          <a:noFill/>
          <a:miter lim="400000"/>
        </a:ln>
        <a:effectLst/>
      </c:spPr>
      <c:txPr>
        <a:bodyPr/>
        <a:lstStyle/>
        <a:p>
          <a:pPr lvl="0">
            <a:defRPr sz="2872" b="0" i="0" u="none" strike="noStrike">
              <a:solidFill>
                <a:srgbClr val="000000"/>
              </a:solidFill>
              <a:effectLst/>
              <a:latin typeface="Helvetica"/>
            </a:defRPr>
          </a:pPr>
          <a:endParaRPr lang="en-US"/>
        </a:p>
      </c:txPr>
    </c:legend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vert="horz"/>
          <a:lstStyle/>
          <a:p>
            <a:pPr>
              <a:defRPr/>
            </a:pPr>
            <a:r>
              <a:rPr lang="en-US"/>
              <a:t>Rates by Ethnicity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bar"/>
        <c:grouping val="clustered"/>
        <c:varyColors val="0"/>
        <c:ser>
          <c:idx val="1"/>
          <c:order val="0"/>
          <c:tx>
            <c:strRef>
              <c:f>ChartWorksheet!$G$3</c:f>
              <c:strCache>
                <c:ptCount val="1"/>
                <c:pt idx="0">
                  <c:v>Success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ChartWorksheet!$E$4:$E$12</c:f>
              <c:strCache>
                <c:ptCount val="9"/>
                <c:pt idx="0">
                  <c:v>Asian</c:v>
                </c:pt>
                <c:pt idx="1">
                  <c:v>African American</c:v>
                </c:pt>
                <c:pt idx="2">
                  <c:v>Filipino</c:v>
                </c:pt>
                <c:pt idx="3">
                  <c:v>Hispanic</c:v>
                </c:pt>
                <c:pt idx="4">
                  <c:v>Native</c:v>
                </c:pt>
                <c:pt idx="5">
                  <c:v>Pacific Islander</c:v>
                </c:pt>
                <c:pt idx="6">
                  <c:v>Two or More Races</c:v>
                </c:pt>
                <c:pt idx="7">
                  <c:v>White</c:v>
                </c:pt>
                <c:pt idx="8">
                  <c:v>Undeclared</c:v>
                </c:pt>
              </c:strCache>
            </c:strRef>
          </c:cat>
          <c:val>
            <c:numRef>
              <c:f>ChartWorksheet!$G$4:$G$12</c:f>
              <c:numCache>
                <c:formatCode>0%</c:formatCode>
                <c:ptCount val="9"/>
                <c:pt idx="0">
                  <c:v>0.683734939759036</c:v>
                </c:pt>
                <c:pt idx="1">
                  <c:v>0.539951573849879</c:v>
                </c:pt>
                <c:pt idx="2">
                  <c:v>0.754098360655738</c:v>
                </c:pt>
                <c:pt idx="3">
                  <c:v>0.618307426597582</c:v>
                </c:pt>
                <c:pt idx="4">
                  <c:v>0.714285714285714</c:v>
                </c:pt>
                <c:pt idx="5">
                  <c:v>0.652173913043478</c:v>
                </c:pt>
                <c:pt idx="6">
                  <c:v>0.63013698630137</c:v>
                </c:pt>
                <c:pt idx="7">
                  <c:v>0.678677405680373</c:v>
                </c:pt>
                <c:pt idx="8">
                  <c:v>0.708333333333333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2078928376"/>
        <c:axId val="2078931864"/>
      </c:barChart>
      <c:catAx>
        <c:axId val="207892837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2078931864"/>
        <c:crosses val="autoZero"/>
        <c:auto val="1"/>
        <c:lblAlgn val="ctr"/>
        <c:lblOffset val="100"/>
        <c:noMultiLvlLbl val="0"/>
      </c:catAx>
      <c:valAx>
        <c:axId val="2078931864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20789283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vert="horz"/>
        <a:lstStyle/>
        <a:p>
          <a:pPr>
            <a:defRPr/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sz="1400" b="1"/>
      </a:pPr>
      <a:endParaRPr lang="en-US"/>
    </a:p>
  </c:txPr>
  <c:externalData r:id="rId1">
    <c:autoUpdate val="0"/>
  </c:externalData>
  <c:userShapes r:id="rId2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</cdr:x>
      <cdr:y>0</cdr:y>
    </cdr:from>
    <cdr:to>
      <cdr:x>0</cdr:x>
      <cdr:y>0</cdr:y>
    </cdr:to>
    <cdr:pic>
      <cdr:nvPicPr>
        <cdr:cNvPr id="2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 flipV="1">
          <a:off x="-1715900" y="-1134838"/>
          <a:ext cx="0" cy="0"/>
        </a:xfrm>
        <a:prstGeom xmlns:a="http://schemas.openxmlformats.org/drawingml/2006/main" prst="rect">
          <a:avLst/>
        </a:prstGeom>
      </cdr:spPr>
    </cdr:pic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643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6643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4D75BE-BFCB-4248-8CE6-EC4CE2F755DB}" type="datetimeFigureOut">
              <a:rPr lang="en-US" smtClean="0"/>
              <a:t>9/29/15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8"/>
            <a:ext cx="2971800" cy="4664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829968"/>
            <a:ext cx="2971800" cy="4664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850BF8-2B4C-44AE-B8E6-02BE6A2C44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1241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643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643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C6FE13-7857-44B2-9FA2-7CEEE021082D}" type="datetimeFigureOut">
              <a:rPr lang="en-US" smtClean="0"/>
              <a:t>9/29/15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413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73892"/>
            <a:ext cx="5486400" cy="366045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8"/>
            <a:ext cx="2971800" cy="4664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829968"/>
            <a:ext cx="2971800" cy="4664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698D05-E1E9-4E4D-B8FA-EE4E4FB9C9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2209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698D05-E1E9-4E4D-B8FA-EE4E4FB9C9D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8032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698D05-E1E9-4E4D-B8FA-EE4E4FB9C9D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8188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698D05-E1E9-4E4D-B8FA-EE4E4FB9C9D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7397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698D05-E1E9-4E4D-B8FA-EE4E4FB9C9D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7078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698D05-E1E9-4E4D-B8FA-EE4E4FB9C9D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8220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698D05-E1E9-4E4D-B8FA-EE4E4FB9C9D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7811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698D05-E1E9-4E4D-B8FA-EE4E4FB9C9D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6390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698D05-E1E9-4E4D-B8FA-EE4E4FB9C9D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5027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698D05-E1E9-4E4D-B8FA-EE4E4FB9C9D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8624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698D05-E1E9-4E4D-B8FA-EE4E4FB9C9D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3630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698D05-E1E9-4E4D-B8FA-EE4E4FB9C9D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313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9/29/15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9/29/15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9/29/15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9/29/15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9/29/15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9/29/15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9/29/15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9/29/15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9/29/15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1190625" y="2268141"/>
            <a:ext cx="9810750" cy="2321719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625"/>
              <a:t>Title Text</a:t>
            </a:r>
          </a:p>
        </p:txBody>
      </p:sp>
    </p:spTree>
    <p:extLst>
      <p:ext uri="{BB962C8B-B14F-4D97-AF65-F5344CB8AC3E}">
        <p14:creationId xmlns:p14="http://schemas.microsoft.com/office/powerpoint/2010/main" val="779143053"/>
      </p:ext>
    </p:extLst>
  </p:cSld>
  <p:clrMapOvr>
    <a:masterClrMapping/>
  </p:clrMapOvr>
  <p:transition xmlns:p14="http://schemas.microsoft.com/office/powerpoint/2010/main"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>
            <a:spLocks noGrp="1"/>
          </p:cNvSpPr>
          <p:nvPr>
            <p:ph type="title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</p:spPr>
        <p:txBody>
          <a:bodyPr anchor="b"/>
          <a:lstStyle/>
          <a:p>
            <a:pPr lvl="0">
              <a:defRPr sz="1800"/>
            </a:pPr>
            <a:r>
              <a:rPr sz="5600"/>
              <a:t>Title Text</a:t>
            </a:r>
          </a:p>
        </p:txBody>
      </p:sp>
      <p:sp>
        <p:nvSpPr>
          <p:cNvPr id="6" name="Shape 6"/>
          <p:cNvSpPr>
            <a:spLocks noGrp="1"/>
          </p:cNvSpPr>
          <p:nvPr>
            <p:ph type="body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200"/>
            </a:lvl1pPr>
            <a:lvl2pPr marL="0" indent="114300" algn="ctr">
              <a:spcBef>
                <a:spcPts val="0"/>
              </a:spcBef>
              <a:buSzTx/>
              <a:buNone/>
              <a:defRPr sz="2200"/>
            </a:lvl2pPr>
            <a:lvl3pPr marL="0" indent="228600" algn="ctr">
              <a:spcBef>
                <a:spcPts val="0"/>
              </a:spcBef>
              <a:buSzTx/>
              <a:buNone/>
              <a:defRPr sz="2200"/>
            </a:lvl3pPr>
            <a:lvl4pPr marL="0" indent="342900" algn="ctr">
              <a:spcBef>
                <a:spcPts val="0"/>
              </a:spcBef>
              <a:buSzTx/>
              <a:buNone/>
              <a:defRPr sz="2200"/>
            </a:lvl4pPr>
            <a:lvl5pPr marL="0" indent="457200" algn="ctr">
              <a:spcBef>
                <a:spcPts val="0"/>
              </a:spcBef>
              <a:buSzTx/>
              <a:buNone/>
              <a:defRPr sz="2200"/>
            </a:lvl5pPr>
          </a:lstStyle>
          <a:p>
            <a:pPr lvl="0">
              <a:defRPr sz="1800"/>
            </a:pPr>
            <a:r>
              <a:rPr sz="2200"/>
              <a:t>Body Level One</a:t>
            </a:r>
          </a:p>
          <a:p>
            <a:pPr lvl="1">
              <a:defRPr sz="1800"/>
            </a:pPr>
            <a:r>
              <a:rPr sz="2200"/>
              <a:t>Body Level Two</a:t>
            </a:r>
          </a:p>
          <a:p>
            <a:pPr lvl="2">
              <a:defRPr sz="1800"/>
            </a:pPr>
            <a:r>
              <a:rPr sz="2200"/>
              <a:t>Body Level Three</a:t>
            </a:r>
          </a:p>
          <a:p>
            <a:pPr lvl="3">
              <a:defRPr sz="1800"/>
            </a:pPr>
            <a:r>
              <a:rPr sz="2200"/>
              <a:t>Body Level Four</a:t>
            </a:r>
          </a:p>
          <a:p>
            <a:pPr lvl="4">
              <a:defRPr sz="1800"/>
            </a:pPr>
            <a:r>
              <a:rPr sz="2200"/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3489857935"/>
      </p:ext>
    </p:extLst>
  </p:cSld>
  <p:clrMapOvr>
    <a:masterClrMapping/>
  </p:clrMapOvr>
  <p:transition xmlns:p14="http://schemas.microsoft.com/office/powerpoint/2010/main"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9/29/15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9/29/15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9/29/15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9/29/15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9/29/15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9/29/15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9/29/15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9/29/15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9/29/15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  <p:sldLayoutId id="2147483668" r:id="rId18"/>
    <p:sldLayoutId id="2147483669" r:id="rId19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4" Type="http://schemas.openxmlformats.org/officeDocument/2006/relationships/image" Target="../media/image4.png"/><Relationship Id="rId1" Type="http://schemas.microsoft.com/office/2007/relationships/media" Target="../media/media2.m4a"/><Relationship Id="rId2" Type="http://schemas.openxmlformats.org/officeDocument/2006/relationships/audio" Target="../media/media2.m4a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4" Type="http://schemas.openxmlformats.org/officeDocument/2006/relationships/image" Target="../media/image4.png"/><Relationship Id="rId1" Type="http://schemas.microsoft.com/office/2007/relationships/media" Target="../media/media3.m4a"/><Relationship Id="rId2" Type="http://schemas.openxmlformats.org/officeDocument/2006/relationships/audio" Target="../media/media3.m4a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media" Target="../media/media5.m4a"/><Relationship Id="rId4" Type="http://schemas.openxmlformats.org/officeDocument/2006/relationships/audio" Target="../media/media5.m4a"/><Relationship Id="rId5" Type="http://schemas.openxmlformats.org/officeDocument/2006/relationships/slideLayout" Target="../slideLayouts/slideLayout18.xml"/><Relationship Id="rId6" Type="http://schemas.openxmlformats.org/officeDocument/2006/relationships/image" Target="../media/image4.png"/><Relationship Id="rId1" Type="http://schemas.microsoft.com/office/2007/relationships/media" Target="../media/media4.m4a"/><Relationship Id="rId2" Type="http://schemas.openxmlformats.org/officeDocument/2006/relationships/audio" Target="../media/media4.m4a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gi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.gi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.gi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.gi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.gi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chart" Target="../charts/char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chart" Target="../charts/char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gi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gi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gi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gi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4" Type="http://schemas.openxmlformats.org/officeDocument/2006/relationships/chart" Target="../charts/chart1.xm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2.gif"/><Relationship Id="rId5" Type="http://schemas.openxmlformats.org/officeDocument/2006/relationships/image" Target="../media/image4.png"/><Relationship Id="rId1" Type="http://schemas.microsoft.com/office/2007/relationships/media" Target="../media/media1.m4a"/><Relationship Id="rId2" Type="http://schemas.openxmlformats.org/officeDocument/2006/relationships/audio" Target="../media/media1.m4a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chart" Target="../charts/chart2.xml"/><Relationship Id="rId3" Type="http://schemas.openxmlformats.org/officeDocument/2006/relationships/image" Target="../media/image2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Modesto Junior College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Achieving the Dream Data Summit</a:t>
            </a:r>
          </a:p>
          <a:p>
            <a:r>
              <a:rPr lang="en-US" dirty="0" smtClean="0"/>
              <a:t>September 11, 2015</a:t>
            </a:r>
            <a:endParaRPr lang="en-US" dirty="0"/>
          </a:p>
        </p:txBody>
      </p:sp>
      <p:pic>
        <p:nvPicPr>
          <p:cNvPr id="4" name="Picture 2" descr="C:\Users\toddj\Desktop\mjc_bl_st_250t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4664" y="6033476"/>
            <a:ext cx="1827623" cy="760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09351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0133" y="479685"/>
            <a:ext cx="9810750" cy="1079291"/>
          </a:xfrm>
        </p:spPr>
        <p:txBody>
          <a:bodyPr>
            <a:normAutofit fontScale="90000"/>
          </a:bodyPr>
          <a:lstStyle/>
          <a:p>
            <a:r>
              <a:rPr lang="en-US" sz="73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Student Testimonial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646947" y="2165684"/>
            <a:ext cx="8133348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Returning Student</a:t>
            </a:r>
            <a:br>
              <a:rPr lang="en-US" sz="40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</a:br>
            <a:r>
              <a:rPr lang="en-US" sz="40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Hispanic Male</a:t>
            </a:r>
            <a:br>
              <a:rPr lang="en-US" sz="40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</a:br>
            <a:r>
              <a:rPr lang="en-US" sz="40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9 Units </a:t>
            </a:r>
            <a:r>
              <a:rPr lang="en-US" sz="4000" b="1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Completed</a:t>
            </a:r>
          </a:p>
          <a:p>
            <a:pPr algn="ctr"/>
            <a:endParaRPr lang="en-US" sz="4000" b="1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endParaRPr lang="en-US" sz="4000" b="1" dirty="0" smtClean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r>
              <a:rPr lang="en-US" sz="4400" b="1" dirty="0"/>
              <a:t>Are We Ready For Our Students?</a:t>
            </a:r>
          </a:p>
          <a:p>
            <a:pPr algn="ctr"/>
            <a:endParaRPr lang="en-US" sz="4000" b="1" dirty="0"/>
          </a:p>
        </p:txBody>
      </p:sp>
      <p:pic>
        <p:nvPicPr>
          <p:cNvPr id="4" name="Hecto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87452" y="60188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06617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9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0133" y="479685"/>
            <a:ext cx="9810750" cy="1079291"/>
          </a:xfrm>
        </p:spPr>
        <p:txBody>
          <a:bodyPr>
            <a:normAutofit fontScale="90000"/>
          </a:bodyPr>
          <a:lstStyle/>
          <a:p>
            <a:r>
              <a:rPr lang="en-US" sz="73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Student Testimonial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646947" y="2165684"/>
            <a:ext cx="8133348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/>
            </a:r>
            <a:br>
              <a:rPr lang="en-US" sz="40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</a:br>
            <a:r>
              <a:rPr lang="en-US" sz="40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Hispanic </a:t>
            </a:r>
            <a:r>
              <a:rPr lang="en-US" sz="4000" b="1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Female</a:t>
            </a:r>
            <a:r>
              <a:rPr lang="en-US" sz="40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/>
            </a:r>
            <a:br>
              <a:rPr lang="en-US" sz="40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</a:br>
            <a:r>
              <a:rPr lang="en-US" sz="40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Transferring </a:t>
            </a:r>
            <a:r>
              <a:rPr lang="en-US" sz="4000" b="1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Spring</a:t>
            </a:r>
          </a:p>
          <a:p>
            <a:pPr algn="ctr"/>
            <a:endParaRPr lang="en-US" sz="4000" b="1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endParaRPr lang="en-US" sz="4000" b="1" dirty="0" smtClean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r>
              <a:rPr lang="en-US" sz="4400" b="1" dirty="0"/>
              <a:t>Are We Ready For Our Students</a:t>
            </a:r>
            <a:r>
              <a:rPr lang="en-US" sz="4400" b="1" dirty="0" smtClean="0"/>
              <a:t>?</a:t>
            </a:r>
            <a:endParaRPr lang="en-US" sz="4400" b="1" dirty="0"/>
          </a:p>
        </p:txBody>
      </p:sp>
      <p:pic>
        <p:nvPicPr>
          <p:cNvPr id="5" name="New Angelic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04021" y="439152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16335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86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0133" y="479685"/>
            <a:ext cx="9810750" cy="1079291"/>
          </a:xfrm>
        </p:spPr>
        <p:txBody>
          <a:bodyPr>
            <a:normAutofit fontScale="90000"/>
          </a:bodyPr>
          <a:lstStyle/>
          <a:p>
            <a:r>
              <a:rPr lang="en-US" sz="73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Student Testimonial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662989" y="2197769"/>
            <a:ext cx="8133348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/>
            </a:r>
            <a:br>
              <a:rPr lang="en-US" sz="40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</a:br>
            <a:r>
              <a:rPr lang="en-US" sz="40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Hispanic </a:t>
            </a:r>
            <a:r>
              <a:rPr lang="en-US" sz="4000" b="1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Males &amp; Females</a:t>
            </a:r>
            <a:r>
              <a:rPr lang="en-US" sz="40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/>
            </a:r>
            <a:br>
              <a:rPr lang="en-US" sz="40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</a:br>
            <a:endParaRPr lang="en-US" sz="4000" b="1" dirty="0" smtClean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endParaRPr lang="en-US" sz="4000" b="1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endParaRPr lang="en-US" sz="4000" b="1" dirty="0" smtClean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r>
              <a:rPr lang="en-US" sz="4400" b="1" dirty="0"/>
              <a:t>Are We Ready For Our Students</a:t>
            </a:r>
            <a:r>
              <a:rPr lang="en-US" sz="4400" b="1" dirty="0" smtClean="0"/>
              <a:t>?</a:t>
            </a:r>
            <a:endParaRPr lang="en-US" sz="4400" b="1" dirty="0"/>
          </a:p>
        </p:txBody>
      </p:sp>
      <p:pic>
        <p:nvPicPr>
          <p:cNvPr id="6" name="Sp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828671" y="4593889"/>
            <a:ext cx="609600" cy="609600"/>
          </a:xfrm>
          <a:prstGeom prst="rect">
            <a:avLst/>
          </a:prstGeom>
        </p:spPr>
      </p:pic>
      <p:pic>
        <p:nvPicPr>
          <p:cNvPr id="8" name="Ricky Calderon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10400" y="459388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72056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27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677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toddj\Desktop\mjc_bl_st_250t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4664" y="6033476"/>
            <a:ext cx="1827623" cy="760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048000" y="1613119"/>
            <a:ext cx="6096000" cy="363176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dirty="0"/>
              <a:t>Text the following message to this number:</a:t>
            </a:r>
          </a:p>
          <a:p>
            <a:pPr marL="285750" indent="-285750">
              <a:buFontTx/>
              <a:buChar char="-"/>
            </a:pPr>
            <a:r>
              <a:rPr lang="en-US" sz="3200" dirty="0"/>
              <a:t>Phone number: </a:t>
            </a:r>
            <a:r>
              <a:rPr lang="en-US" sz="3200" b="1" dirty="0"/>
              <a:t>22333</a:t>
            </a:r>
            <a:r>
              <a:rPr lang="en-US" sz="3200" dirty="0"/>
              <a:t>  </a:t>
            </a:r>
          </a:p>
          <a:p>
            <a:pPr marL="285750" indent="-285750">
              <a:buFontTx/>
              <a:buChar char="-"/>
            </a:pPr>
            <a:r>
              <a:rPr lang="en-US" sz="3200" dirty="0"/>
              <a:t>Message: </a:t>
            </a:r>
            <a:r>
              <a:rPr lang="en-US" sz="3200" b="1" dirty="0" smtClean="0"/>
              <a:t>JAMESTODD542 </a:t>
            </a:r>
            <a:endParaRPr lang="en-US" sz="3200" b="1" dirty="0"/>
          </a:p>
          <a:p>
            <a:pPr marL="285750">
              <a:buFontTx/>
              <a:buChar char="-"/>
            </a:pPr>
            <a:r>
              <a:rPr lang="en-US" sz="2000" dirty="0"/>
              <a:t> </a:t>
            </a:r>
            <a:r>
              <a:rPr lang="en-US" sz="1600" dirty="0">
                <a:solidFill>
                  <a:srgbClr val="FF0000"/>
                </a:solidFill>
              </a:rPr>
              <a:t>one word, no spaces</a:t>
            </a:r>
          </a:p>
          <a:p>
            <a:pPr marL="285750" indent="-285750">
              <a:buFontTx/>
              <a:buChar char="-"/>
            </a:pPr>
            <a:r>
              <a:rPr lang="en-US" dirty="0"/>
              <a:t>You should receive a message that says you’ve joined session </a:t>
            </a:r>
            <a:r>
              <a:rPr lang="en-US" dirty="0" smtClean="0"/>
              <a:t>JAMESTODD542</a:t>
            </a: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/>
              <a:t>Once you’ve joined, wait for the question and text your choice of A, B, C, </a:t>
            </a:r>
            <a:r>
              <a:rPr lang="en-US" dirty="0" smtClean="0"/>
              <a:t>D or </a:t>
            </a:r>
            <a:r>
              <a:rPr lang="en-US" dirty="0"/>
              <a:t>E</a:t>
            </a:r>
            <a:r>
              <a:rPr lang="en-US" dirty="0" smtClean="0"/>
              <a:t> </a:t>
            </a:r>
            <a:r>
              <a:rPr lang="en-US" dirty="0"/>
              <a:t>(enter only the letter and send)</a:t>
            </a:r>
          </a:p>
          <a:p>
            <a:pPr marL="285750" indent="-285750">
              <a:buFontTx/>
              <a:buChar char="-"/>
            </a:pPr>
            <a:r>
              <a:rPr lang="en-US" dirty="0"/>
              <a:t>You can text only one answer per question</a:t>
            </a:r>
          </a:p>
        </p:txBody>
      </p:sp>
    </p:spTree>
    <p:extLst>
      <p:ext uri="{BB962C8B-B14F-4D97-AF65-F5344CB8AC3E}">
        <p14:creationId xmlns:p14="http://schemas.microsoft.com/office/powerpoint/2010/main" val="30807642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toddj\Desktop\mjc_bl_st_250t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4664" y="6033476"/>
            <a:ext cx="1827623" cy="760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668163" y="946013"/>
            <a:ext cx="100423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/>
              <a:t>Basic Skills Placement and Success Rates</a:t>
            </a:r>
            <a:endParaRPr lang="en-US" sz="4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2136202" y="1940325"/>
            <a:ext cx="8710864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Were these the placement rates you expected? What is the impact of placement in student success?</a:t>
            </a:r>
          </a:p>
          <a:p>
            <a:endParaRPr lang="en-US" sz="2800" dirty="0"/>
          </a:p>
          <a:p>
            <a:r>
              <a:rPr lang="en-US" sz="2800" dirty="0" smtClean="0"/>
              <a:t>How equitable are our placement practices? How do you think we are meeting the needs of our students?</a:t>
            </a:r>
          </a:p>
          <a:p>
            <a:endParaRPr lang="en-US" sz="2800" dirty="0"/>
          </a:p>
          <a:p>
            <a:r>
              <a:rPr lang="en-US" sz="2800" dirty="0" smtClean="0"/>
              <a:t>What does this data mean for you?</a:t>
            </a:r>
          </a:p>
          <a:p>
            <a:endParaRPr lang="en-US" sz="2800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sz="4400" b="1" dirty="0" smtClean="0">
                <a:solidFill>
                  <a:schemeClr val="accent1">
                    <a:lumMod val="75000"/>
                  </a:schemeClr>
                </a:solidFill>
              </a:rPr>
              <a:t>Are We Ready For Our Students?</a:t>
            </a:r>
          </a:p>
          <a:p>
            <a:endParaRPr lang="en-US" sz="2800" dirty="0"/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2144547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toddj\Desktop\mjc_bl_st_250t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4664" y="6033476"/>
            <a:ext cx="1827623" cy="760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692009" y="785375"/>
            <a:ext cx="100423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/>
              <a:t>Placement to College Level Success</a:t>
            </a:r>
            <a:endParaRPr lang="en-US" sz="4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2237611" y="1779687"/>
            <a:ext cx="8710864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Were these the success rates you expected? What do you think might contribute to these success rates?</a:t>
            </a:r>
          </a:p>
          <a:p>
            <a:endParaRPr lang="en-US" sz="2800" dirty="0" smtClean="0"/>
          </a:p>
          <a:p>
            <a:r>
              <a:rPr lang="en-US" sz="2800" dirty="0" smtClean="0"/>
              <a:t>Do you think we might have barriers to student success? If so, what are they?</a:t>
            </a:r>
          </a:p>
          <a:p>
            <a:endParaRPr lang="en-US" sz="2800" dirty="0" smtClean="0"/>
          </a:p>
          <a:p>
            <a:r>
              <a:rPr lang="en-US" sz="2800" dirty="0" smtClean="0"/>
              <a:t>What </a:t>
            </a:r>
            <a:r>
              <a:rPr lang="en-US" sz="2800" dirty="0"/>
              <a:t>does this data mean for you</a:t>
            </a:r>
            <a:r>
              <a:rPr lang="en-US" sz="2800" dirty="0" smtClean="0"/>
              <a:t>?</a:t>
            </a:r>
            <a:endParaRPr lang="en-US" sz="2800" dirty="0"/>
          </a:p>
          <a:p>
            <a:endParaRPr lang="en-US" sz="2800" dirty="0" smtClean="0"/>
          </a:p>
          <a:p>
            <a:r>
              <a:rPr lang="en-US" sz="4400" b="1" dirty="0" smtClean="0">
                <a:solidFill>
                  <a:schemeClr val="accent1">
                    <a:lumMod val="75000"/>
                  </a:schemeClr>
                </a:solidFill>
              </a:rPr>
              <a:t>Are </a:t>
            </a: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</a:rPr>
              <a:t>We Ready For Our Students?</a:t>
            </a:r>
          </a:p>
          <a:p>
            <a:endParaRPr lang="en-US" sz="2800" dirty="0"/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6567885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toddj\Desktop\mjc_bl_st_250t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4664" y="6033476"/>
            <a:ext cx="1827623" cy="760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652338" y="515126"/>
            <a:ext cx="100423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/>
              <a:t>First Term Grade Point Average</a:t>
            </a:r>
            <a:endParaRPr lang="en-US" sz="4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2085473" y="1588168"/>
            <a:ext cx="8710864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Were these the </a:t>
            </a:r>
            <a:r>
              <a:rPr lang="en-US" sz="2800" dirty="0" smtClean="0"/>
              <a:t>GPA </a:t>
            </a:r>
            <a:r>
              <a:rPr lang="en-US" sz="2800" dirty="0"/>
              <a:t>rates you expected? What do you think might contribute to these </a:t>
            </a:r>
            <a:r>
              <a:rPr lang="en-US" sz="2800" dirty="0" smtClean="0"/>
              <a:t>GPA </a:t>
            </a:r>
            <a:r>
              <a:rPr lang="en-US" sz="2800" dirty="0"/>
              <a:t>rates?</a:t>
            </a:r>
          </a:p>
          <a:p>
            <a:endParaRPr lang="en-US" sz="2800" dirty="0"/>
          </a:p>
          <a:p>
            <a:r>
              <a:rPr lang="en-US" sz="2800" dirty="0" smtClean="0"/>
              <a:t>What can we do as an institution to help First Time in College students succeed beyond the first semester?</a:t>
            </a:r>
          </a:p>
          <a:p>
            <a:endParaRPr lang="en-US" sz="2800" dirty="0"/>
          </a:p>
          <a:p>
            <a:r>
              <a:rPr lang="en-US" sz="2800" dirty="0"/>
              <a:t>What does this data mean for you?</a:t>
            </a:r>
          </a:p>
          <a:p>
            <a:endParaRPr lang="en-US" sz="2800" dirty="0"/>
          </a:p>
          <a:p>
            <a:r>
              <a:rPr lang="en-US" sz="4400" b="1" dirty="0">
                <a:solidFill>
                  <a:schemeClr val="accent1">
                    <a:lumMod val="75000"/>
                  </a:schemeClr>
                </a:solidFill>
              </a:rPr>
              <a:t>Are We Ready For Our Students?</a:t>
            </a:r>
          </a:p>
          <a:p>
            <a:endParaRPr lang="en-US" sz="2800" dirty="0"/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9322607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toddj\Desktop\mjc_bl_st_250t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4664" y="6033476"/>
            <a:ext cx="1827623" cy="760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306347" y="527483"/>
            <a:ext cx="1072913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dirty="0" smtClean="0"/>
              <a:t>Persistence and High-Demand Course Success </a:t>
            </a:r>
            <a:endParaRPr lang="en-US" sz="42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2085473" y="1588168"/>
            <a:ext cx="9063790" cy="68018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Is the overall Fall-to-Fall persistence rate acceptable? Why or why not?</a:t>
            </a:r>
          </a:p>
          <a:p>
            <a:endParaRPr lang="en-US" sz="2800" dirty="0"/>
          </a:p>
          <a:p>
            <a:r>
              <a:rPr lang="en-US" sz="2800" dirty="0" smtClean="0"/>
              <a:t>Is there a relationship between attempted units and persistence?</a:t>
            </a:r>
          </a:p>
          <a:p>
            <a:endParaRPr lang="en-US" sz="2800" dirty="0"/>
          </a:p>
          <a:p>
            <a:r>
              <a:rPr lang="en-US" sz="2800" dirty="0" smtClean="0"/>
              <a:t>Which groups are experiencing greater persistence gaps and rant these in order of most critical need?</a:t>
            </a:r>
          </a:p>
          <a:p>
            <a:endParaRPr lang="en-US" sz="2800" dirty="0"/>
          </a:p>
          <a:p>
            <a:r>
              <a:rPr lang="en-US" sz="2800" dirty="0" smtClean="0"/>
              <a:t>How ready are we in every class and program to meet the needs of our diverse student population?</a:t>
            </a:r>
            <a:endParaRPr lang="en-US" sz="2800" dirty="0"/>
          </a:p>
          <a:p>
            <a:endParaRPr lang="en-US" sz="2800" dirty="0" smtClean="0"/>
          </a:p>
          <a:p>
            <a:r>
              <a:rPr lang="en-US" sz="4400" b="1" dirty="0">
                <a:solidFill>
                  <a:schemeClr val="accent1">
                    <a:lumMod val="75000"/>
                  </a:schemeClr>
                </a:solidFill>
              </a:rPr>
              <a:t>Are We Ready For Our Students?</a:t>
            </a:r>
          </a:p>
          <a:p>
            <a:endParaRPr lang="en-US" sz="2800" dirty="0"/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5734735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8" name="Chart 98"/>
          <p:cNvGraphicFramePr/>
          <p:nvPr/>
        </p:nvGraphicFramePr>
        <p:xfrm>
          <a:off x="2731254" y="1445910"/>
          <a:ext cx="6434308" cy="44734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9" name="Shape 99"/>
          <p:cNvSpPr/>
          <p:nvPr/>
        </p:nvSpPr>
        <p:spPr>
          <a:xfrm>
            <a:off x="3650876" y="2818071"/>
            <a:ext cx="323807" cy="1947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l" defTabSz="457200">
              <a:defRPr sz="18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/>
            <a:r>
              <a:rPr sz="1266"/>
              <a:t>40%</a:t>
            </a:r>
          </a:p>
        </p:txBody>
      </p:sp>
      <p:sp>
        <p:nvSpPr>
          <p:cNvPr id="100" name="Shape 100"/>
          <p:cNvSpPr/>
          <p:nvPr/>
        </p:nvSpPr>
        <p:spPr>
          <a:xfrm>
            <a:off x="4536565" y="2818071"/>
            <a:ext cx="323807" cy="1947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l" defTabSz="457200">
              <a:defRPr sz="18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/>
            <a:r>
              <a:rPr sz="1266"/>
              <a:t>39%</a:t>
            </a:r>
          </a:p>
        </p:txBody>
      </p:sp>
      <p:sp>
        <p:nvSpPr>
          <p:cNvPr id="101" name="Shape 101"/>
          <p:cNvSpPr/>
          <p:nvPr/>
        </p:nvSpPr>
        <p:spPr>
          <a:xfrm>
            <a:off x="5612210" y="2144753"/>
            <a:ext cx="323807" cy="1947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l" defTabSz="457200">
              <a:defRPr sz="18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/>
            <a:r>
              <a:rPr sz="1266"/>
              <a:t>50%</a:t>
            </a:r>
          </a:p>
        </p:txBody>
      </p:sp>
      <p:sp>
        <p:nvSpPr>
          <p:cNvPr id="102" name="Shape 102"/>
          <p:cNvSpPr/>
          <p:nvPr/>
        </p:nvSpPr>
        <p:spPr>
          <a:xfrm>
            <a:off x="6460376" y="2144753"/>
            <a:ext cx="323807" cy="1947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l" defTabSz="457200">
              <a:defRPr sz="18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/>
            <a:r>
              <a:rPr sz="1266"/>
              <a:t>51%</a:t>
            </a:r>
          </a:p>
        </p:txBody>
      </p:sp>
      <p:sp>
        <p:nvSpPr>
          <p:cNvPr id="103" name="Shape 103"/>
          <p:cNvSpPr/>
          <p:nvPr/>
        </p:nvSpPr>
        <p:spPr>
          <a:xfrm>
            <a:off x="7633455" y="4725626"/>
            <a:ext cx="323807" cy="1947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l" defTabSz="457200">
              <a:defRPr sz="18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/>
            <a:r>
              <a:rPr sz="1266"/>
              <a:t>10%</a:t>
            </a:r>
          </a:p>
        </p:txBody>
      </p:sp>
      <p:sp>
        <p:nvSpPr>
          <p:cNvPr id="104" name="Shape 104"/>
          <p:cNvSpPr/>
          <p:nvPr/>
        </p:nvSpPr>
        <p:spPr>
          <a:xfrm>
            <a:off x="8387042" y="4725626"/>
            <a:ext cx="323807" cy="1947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l" defTabSz="457200">
              <a:defRPr sz="18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/>
            <a:r>
              <a:rPr sz="1266"/>
              <a:t>10%</a:t>
            </a:r>
          </a:p>
        </p:txBody>
      </p:sp>
      <p:sp>
        <p:nvSpPr>
          <p:cNvPr id="105" name="Shape 105"/>
          <p:cNvSpPr/>
          <p:nvPr/>
        </p:nvSpPr>
        <p:spPr>
          <a:xfrm>
            <a:off x="4281308" y="431691"/>
            <a:ext cx="3400547" cy="461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lvl="0">
              <a:defRPr sz="1800"/>
            </a:pPr>
            <a:r>
              <a:rPr sz="2531"/>
              <a:t>GPA After First Semester</a:t>
            </a:r>
          </a:p>
        </p:txBody>
      </p:sp>
    </p:spTree>
    <p:extLst>
      <p:ext uri="{BB962C8B-B14F-4D97-AF65-F5344CB8AC3E}">
        <p14:creationId xmlns:p14="http://schemas.microsoft.com/office/powerpoint/2010/main" val="3331896129"/>
      </p:ext>
    </p:extLst>
  </p:cSld>
  <p:clrMapOvr>
    <a:masterClrMapping/>
  </p:clrMapOvr>
  <p:transition xmlns:p14="http://schemas.microsoft.com/office/powerpoint/2010/main"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61989011"/>
              </p:ext>
            </p:extLst>
          </p:nvPr>
        </p:nvGraphicFramePr>
        <p:xfrm>
          <a:off x="1715900" y="1134838"/>
          <a:ext cx="9727078" cy="51889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877846" y="607949"/>
            <a:ext cx="798167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/>
              <a:t>Success rates in top 15 high-demand courses, Fall </a:t>
            </a:r>
            <a:r>
              <a:rPr lang="en-US" sz="2600" b="1" dirty="0" smtClean="0"/>
              <a:t>2014</a:t>
            </a:r>
            <a:endParaRPr lang="en-US" sz="2600" b="1" dirty="0"/>
          </a:p>
        </p:txBody>
      </p:sp>
    </p:spTree>
    <p:extLst>
      <p:ext uri="{BB962C8B-B14F-4D97-AF65-F5344CB8AC3E}">
        <p14:creationId xmlns:p14="http://schemas.microsoft.com/office/powerpoint/2010/main" val="33133568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954214" y="1316112"/>
            <a:ext cx="718816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dirty="0"/>
              <a:t>Our students. </a:t>
            </a:r>
            <a:endParaRPr lang="en-US" sz="6000" dirty="0" smtClean="0"/>
          </a:p>
          <a:p>
            <a:r>
              <a:rPr lang="en-US" sz="6000" dirty="0" smtClean="0"/>
              <a:t>Our </a:t>
            </a:r>
            <a:r>
              <a:rPr lang="en-US" sz="6000" dirty="0"/>
              <a:t>responsibility. Our commitment. </a:t>
            </a:r>
          </a:p>
        </p:txBody>
      </p:sp>
      <p:pic>
        <p:nvPicPr>
          <p:cNvPr id="1026" name="Picture 2" descr="C:\Users\toddj\Desktop\mjc_bl_st_250t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4664" y="6033476"/>
            <a:ext cx="1827623" cy="760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79999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954214" y="1316112"/>
            <a:ext cx="718816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dirty="0"/>
              <a:t>Our students. </a:t>
            </a:r>
            <a:endParaRPr lang="en-US" sz="6000" dirty="0" smtClean="0"/>
          </a:p>
          <a:p>
            <a:r>
              <a:rPr lang="en-US" sz="6000" dirty="0" smtClean="0"/>
              <a:t>Our </a:t>
            </a:r>
            <a:r>
              <a:rPr lang="en-US" sz="6000" dirty="0"/>
              <a:t>responsibility. Our commitment. </a:t>
            </a:r>
          </a:p>
        </p:txBody>
      </p:sp>
      <p:pic>
        <p:nvPicPr>
          <p:cNvPr id="1026" name="Picture 2" descr="C:\Users\toddj\Desktop\mjc_bl_st_250t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4664" y="6033476"/>
            <a:ext cx="1827623" cy="760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58423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Modesto Junior College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Achieving the Dream Data Summit</a:t>
            </a:r>
          </a:p>
          <a:p>
            <a:r>
              <a:rPr lang="en-US" dirty="0" smtClean="0"/>
              <a:t>September 11, 2015</a:t>
            </a:r>
            <a:endParaRPr lang="en-US" dirty="0"/>
          </a:p>
        </p:txBody>
      </p:sp>
      <p:pic>
        <p:nvPicPr>
          <p:cNvPr id="4" name="Picture 2" descr="C:\Users\toddj\Desktop\mjc_bl_st_250t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4664" y="6033476"/>
            <a:ext cx="1827623" cy="760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99077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toddj\Desktop\mjc_bl_st_250t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4664" y="6033476"/>
            <a:ext cx="1827623" cy="760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0" y="247134"/>
            <a:ext cx="10018713" cy="679623"/>
          </a:xfrm>
        </p:spPr>
        <p:txBody>
          <a:bodyPr>
            <a:normAutofit fontScale="90000"/>
          </a:bodyPr>
          <a:lstStyle/>
          <a:p>
            <a:r>
              <a:rPr lang="en-US" dirty="0"/>
              <a:t>Where we’ve been</a:t>
            </a:r>
            <a:r>
              <a:rPr lang="en-US" dirty="0" smtClean="0"/>
              <a:t>…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9335" y="998990"/>
            <a:ext cx="9267258" cy="501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5963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toddj\Desktop\mjc_bl_st_250t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4664" y="6033476"/>
            <a:ext cx="1827623" cy="760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0" y="247134"/>
            <a:ext cx="10018713" cy="679623"/>
          </a:xfrm>
        </p:spPr>
        <p:txBody>
          <a:bodyPr>
            <a:normAutofit fontScale="90000"/>
          </a:bodyPr>
          <a:lstStyle/>
          <a:p>
            <a:r>
              <a:rPr lang="en-US" dirty="0"/>
              <a:t>Where we’ve been</a:t>
            </a:r>
            <a:r>
              <a:rPr lang="en-US" dirty="0" smtClean="0"/>
              <a:t>…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977081" y="1334530"/>
            <a:ext cx="5121915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Darla Cooper’s Student Support (Re)Defined</a:t>
            </a:r>
          </a:p>
          <a:p>
            <a:endParaRPr lang="en-US" dirty="0"/>
          </a:p>
          <a:p>
            <a:r>
              <a:rPr lang="en-US" dirty="0" smtClean="0"/>
              <a:t>SSSP</a:t>
            </a:r>
          </a:p>
          <a:p>
            <a:endParaRPr lang="en-US" dirty="0"/>
          </a:p>
          <a:p>
            <a:r>
              <a:rPr lang="en-US" dirty="0" smtClean="0"/>
              <a:t>Student Equity</a:t>
            </a:r>
          </a:p>
          <a:p>
            <a:endParaRPr lang="en-US" dirty="0"/>
          </a:p>
          <a:p>
            <a:r>
              <a:rPr lang="en-US" dirty="0" smtClean="0"/>
              <a:t>Basic Skills Initiative</a:t>
            </a:r>
          </a:p>
          <a:p>
            <a:endParaRPr lang="en-US" dirty="0"/>
          </a:p>
          <a:p>
            <a:r>
              <a:rPr lang="en-US" dirty="0" smtClean="0"/>
              <a:t>Great Teacher’s Retreat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Acceleration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Growth Mindset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Reading Across the Curriculum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Understanding Cohort Migration Data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Understanding our students and engaging Equity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52577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toddj\Desktop\mjc_bl_st_250t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4664" y="6033476"/>
            <a:ext cx="1827623" cy="760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0" y="247134"/>
            <a:ext cx="10018713" cy="67962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What’s on the horizon…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977081" y="1334530"/>
            <a:ext cx="8571577" cy="50783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Professional Development opportunities for staff</a:t>
            </a:r>
          </a:p>
          <a:p>
            <a:endParaRPr lang="en-US" dirty="0" smtClean="0"/>
          </a:p>
          <a:p>
            <a:r>
              <a:rPr lang="en-US" dirty="0"/>
              <a:t>Professional Development opportunities for </a:t>
            </a:r>
            <a:r>
              <a:rPr lang="en-US" dirty="0" smtClean="0"/>
              <a:t>part-time</a:t>
            </a:r>
            <a:endParaRPr lang="en-US" dirty="0"/>
          </a:p>
          <a:p>
            <a:endParaRPr lang="en-US" dirty="0"/>
          </a:p>
          <a:p>
            <a:r>
              <a:rPr lang="en-US" b="1" u="sng" dirty="0" smtClean="0"/>
              <a:t>October 16: Multi-college conference </a:t>
            </a:r>
          </a:p>
          <a:p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Setting </a:t>
            </a:r>
            <a:r>
              <a:rPr lang="en-US" dirty="0"/>
              <a:t>the Stage: Regional Approaches to Success and Equity in the Central </a:t>
            </a:r>
            <a:r>
              <a:rPr lang="en-US" dirty="0" smtClean="0"/>
              <a:t>Valley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Jennifer </a:t>
            </a:r>
            <a:r>
              <a:rPr lang="en-US" dirty="0"/>
              <a:t>Coleman, Statewide Program Director for the Common Assessment </a:t>
            </a:r>
            <a:r>
              <a:rPr lang="en-US" dirty="0" smtClean="0"/>
              <a:t>Initiative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Craig </a:t>
            </a:r>
            <a:r>
              <a:rPr lang="en-US" dirty="0"/>
              <a:t>Hayward, RP Group: Multiple Measures </a:t>
            </a:r>
            <a:r>
              <a:rPr lang="en-US" dirty="0" smtClean="0"/>
              <a:t>Assessment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3CSN </a:t>
            </a:r>
            <a:r>
              <a:rPr lang="en-US" dirty="0"/>
              <a:t>Program Overview: Data-Informed Practices for </a:t>
            </a:r>
            <a:r>
              <a:rPr lang="en-US" dirty="0" smtClean="0"/>
              <a:t>Success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Lunch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Afternoon </a:t>
            </a:r>
            <a:r>
              <a:rPr lang="en-US" dirty="0"/>
              <a:t>Workshops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California </a:t>
            </a:r>
            <a:r>
              <a:rPr lang="en-US" dirty="0"/>
              <a:t>Acceleration Project (CAP</a:t>
            </a:r>
            <a:r>
              <a:rPr lang="en-US" dirty="0" smtClean="0"/>
              <a:t>)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English Acceleration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Math </a:t>
            </a:r>
            <a:r>
              <a:rPr lang="en-US" dirty="0"/>
              <a:t>– </a:t>
            </a:r>
            <a:r>
              <a:rPr lang="en-US" dirty="0" smtClean="0"/>
              <a:t>Path2Stats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Habits </a:t>
            </a:r>
            <a:r>
              <a:rPr lang="en-US" dirty="0"/>
              <a:t>of </a:t>
            </a:r>
            <a:r>
              <a:rPr lang="en-US" dirty="0" smtClean="0"/>
              <a:t>Mind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Reading </a:t>
            </a:r>
            <a:r>
              <a:rPr lang="en-US" dirty="0"/>
              <a:t>Apprenticeship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18195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>
            <a:spLocks noGrp="1"/>
          </p:cNvSpPr>
          <p:nvPr>
            <p:ph type="body" idx="1"/>
          </p:nvPr>
        </p:nvSpPr>
        <p:spPr>
          <a:xfrm>
            <a:off x="661349" y="152902"/>
            <a:ext cx="11236682" cy="508629"/>
          </a:xfrm>
          <a:prstGeom prst="rect">
            <a:avLst/>
          </a:prstGeom>
        </p:spPr>
        <p:txBody>
          <a:bodyPr/>
          <a:lstStyle>
            <a:lvl1pPr algn="ctr">
              <a:defRPr sz="5400">
                <a:solidFill>
                  <a:srgbClr val="4E3877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700"/>
              <a:t>Bringing the Big Projects Together: Basic Skills, SSSP &amp; Equity</a:t>
            </a:r>
          </a:p>
        </p:txBody>
      </p:sp>
      <p:sp>
        <p:nvSpPr>
          <p:cNvPr id="41" name="Shape 41"/>
          <p:cNvSpPr/>
          <p:nvPr/>
        </p:nvSpPr>
        <p:spPr>
          <a:xfrm>
            <a:off x="1832478" y="607603"/>
            <a:ext cx="11122030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4000" cap="all">
                <a:solidFill>
                  <a:srgbClr val="D23E4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sz="2000" dirty="0"/>
              <a:t>The four components</a:t>
            </a:r>
          </a:p>
        </p:txBody>
      </p:sp>
      <p:sp>
        <p:nvSpPr>
          <p:cNvPr id="42" name="Shape 42"/>
          <p:cNvSpPr/>
          <p:nvPr/>
        </p:nvSpPr>
        <p:spPr>
          <a:xfrm>
            <a:off x="1441084" y="2696147"/>
            <a:ext cx="2401933" cy="4584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>
              <a:defRPr sz="1800"/>
            </a:pPr>
            <a:r>
              <a:rPr sz="1400" dirty="0">
                <a:latin typeface="Helvetica"/>
                <a:ea typeface="Helvetica"/>
                <a:cs typeface="Helvetica"/>
                <a:sym typeface="Helvetica"/>
              </a:rPr>
              <a:t>Using l</a:t>
            </a:r>
            <a:r>
              <a:rPr sz="1400" i="1" dirty="0">
                <a:latin typeface="Helvetica"/>
                <a:ea typeface="Helvetica"/>
                <a:cs typeface="Helvetica"/>
                <a:sym typeface="Helvetica"/>
              </a:rPr>
              <a:t>ongitudinal, </a:t>
            </a:r>
            <a:endParaRPr sz="1400" dirty="0">
              <a:solidFill>
                <a:srgbClr val="FFFFFF"/>
              </a:solidFill>
              <a:latin typeface="Helvetica"/>
              <a:ea typeface="Helvetica"/>
              <a:cs typeface="Helvetica"/>
              <a:sym typeface="Helvetica"/>
            </a:endParaRPr>
          </a:p>
          <a:p>
            <a:pPr>
              <a:defRPr sz="1800"/>
            </a:pPr>
            <a:r>
              <a:rPr sz="1400" dirty="0">
                <a:latin typeface="Helvetica"/>
                <a:ea typeface="Helvetica"/>
                <a:cs typeface="Helvetica"/>
                <a:sym typeface="Helvetica"/>
              </a:rPr>
              <a:t>d</a:t>
            </a:r>
            <a:r>
              <a:rPr sz="1400" i="1" dirty="0">
                <a:latin typeface="Helvetica"/>
                <a:ea typeface="Helvetica"/>
                <a:cs typeface="Helvetica"/>
                <a:sym typeface="Helvetica"/>
              </a:rPr>
              <a:t>isaggregated, cohort </a:t>
            </a:r>
            <a:endParaRPr sz="1400" dirty="0">
              <a:solidFill>
                <a:srgbClr val="FFFFFF"/>
              </a:solidFill>
              <a:latin typeface="Helvetica"/>
              <a:ea typeface="Helvetica"/>
              <a:cs typeface="Helvetica"/>
              <a:sym typeface="Helvetica"/>
            </a:endParaRPr>
          </a:p>
          <a:p>
            <a:pPr>
              <a:defRPr sz="1800"/>
            </a:pPr>
            <a:r>
              <a:rPr sz="1400" dirty="0">
                <a:latin typeface="Helvetica"/>
                <a:ea typeface="Helvetica"/>
                <a:cs typeface="Helvetica"/>
                <a:sym typeface="Helvetica"/>
              </a:rPr>
              <a:t>data, assess student </a:t>
            </a:r>
            <a:endParaRPr sz="1400" dirty="0">
              <a:solidFill>
                <a:srgbClr val="FFFFFF"/>
              </a:solidFill>
              <a:latin typeface="Helvetica"/>
              <a:ea typeface="Helvetica"/>
              <a:cs typeface="Helvetica"/>
              <a:sym typeface="Helvetica"/>
            </a:endParaRPr>
          </a:p>
          <a:p>
            <a:pPr>
              <a:defRPr sz="1800"/>
            </a:pPr>
            <a:r>
              <a:rPr sz="1400" dirty="0">
                <a:latin typeface="Helvetica"/>
                <a:ea typeface="Helvetica"/>
                <a:cs typeface="Helvetica"/>
                <a:sym typeface="Helvetica"/>
              </a:rPr>
              <a:t>success and equity </a:t>
            </a:r>
          </a:p>
          <a:p>
            <a:pPr>
              <a:defRPr sz="1800"/>
            </a:pPr>
            <a:r>
              <a:rPr sz="1400" dirty="0">
                <a:latin typeface="Helvetica"/>
                <a:ea typeface="Helvetica"/>
                <a:cs typeface="Helvetica"/>
                <a:sym typeface="Helvetica"/>
              </a:rPr>
              <a:t>outcomes (e.g., Basic Skills Completion, Persistence, </a:t>
            </a:r>
            <a:endParaRPr sz="1400" dirty="0">
              <a:solidFill>
                <a:srgbClr val="FFFFFF"/>
              </a:solidFill>
              <a:latin typeface="Helvetica"/>
              <a:ea typeface="Helvetica"/>
              <a:cs typeface="Helvetica"/>
              <a:sym typeface="Helvetica"/>
            </a:endParaRPr>
          </a:p>
          <a:p>
            <a:pPr>
              <a:defRPr sz="1800"/>
            </a:pPr>
            <a:r>
              <a:rPr sz="1400" dirty="0">
                <a:latin typeface="Helvetica"/>
                <a:ea typeface="Helvetica"/>
                <a:cs typeface="Helvetica"/>
                <a:sym typeface="Helvetica"/>
              </a:rPr>
              <a:t>Course Completion rates, </a:t>
            </a:r>
            <a:endParaRPr sz="1400" dirty="0">
              <a:solidFill>
                <a:srgbClr val="FFFFFF"/>
              </a:solidFill>
              <a:latin typeface="Helvetica"/>
              <a:ea typeface="Helvetica"/>
              <a:cs typeface="Helvetica"/>
              <a:sym typeface="Helvetica"/>
            </a:endParaRPr>
          </a:p>
          <a:p>
            <a:pPr>
              <a:defRPr sz="1800"/>
            </a:pPr>
            <a:r>
              <a:rPr sz="1400" dirty="0">
                <a:latin typeface="Helvetica"/>
                <a:ea typeface="Helvetica"/>
                <a:cs typeface="Helvetica"/>
                <a:sym typeface="Helvetica"/>
              </a:rPr>
              <a:t>Degree/Cert. comp. rates, etc.) to determine: </a:t>
            </a:r>
            <a:endParaRPr sz="1400" dirty="0">
              <a:solidFill>
                <a:srgbClr val="FFFFFF"/>
              </a:solidFill>
              <a:latin typeface="Helvetica"/>
              <a:ea typeface="Helvetica"/>
              <a:cs typeface="Helvetica"/>
              <a:sym typeface="Helvetica"/>
            </a:endParaRPr>
          </a:p>
          <a:p>
            <a:pPr>
              <a:defRPr sz="1800"/>
            </a:pPr>
            <a:endParaRPr sz="1400" dirty="0">
              <a:solidFill>
                <a:srgbClr val="FFFFFF"/>
              </a:solidFill>
              <a:latin typeface="Helvetica"/>
              <a:ea typeface="Helvetica"/>
              <a:cs typeface="Helvetica"/>
              <a:sym typeface="Helvetica"/>
            </a:endParaRPr>
          </a:p>
          <a:p>
            <a:pPr>
              <a:defRPr sz="1800"/>
            </a:pPr>
            <a:r>
              <a:rPr sz="1400" dirty="0">
                <a:latin typeface="Helvetica"/>
                <a:ea typeface="Helvetica"/>
                <a:cs typeface="Helvetica"/>
                <a:sym typeface="Helvetica"/>
              </a:rPr>
              <a:t>1) Which student </a:t>
            </a:r>
            <a:endParaRPr sz="1400" dirty="0">
              <a:solidFill>
                <a:srgbClr val="FFFFFF"/>
              </a:solidFill>
              <a:latin typeface="Helvetica"/>
              <a:ea typeface="Helvetica"/>
              <a:cs typeface="Helvetica"/>
              <a:sym typeface="Helvetica"/>
            </a:endParaRPr>
          </a:p>
          <a:p>
            <a:pPr>
              <a:defRPr sz="1800"/>
            </a:pPr>
            <a:r>
              <a:rPr sz="1400" dirty="0">
                <a:latin typeface="Helvetica"/>
                <a:ea typeface="Helvetica"/>
                <a:cs typeface="Helvetica"/>
                <a:sym typeface="Helvetica"/>
              </a:rPr>
              <a:t>groups are less successful than others.</a:t>
            </a:r>
            <a:endParaRPr sz="1400" dirty="0">
              <a:solidFill>
                <a:srgbClr val="FFFFFF"/>
              </a:solidFill>
              <a:latin typeface="Helvetica"/>
              <a:ea typeface="Helvetica"/>
              <a:cs typeface="Helvetica"/>
              <a:sym typeface="Helvetica"/>
            </a:endParaRPr>
          </a:p>
          <a:p>
            <a:pPr>
              <a:defRPr sz="1800"/>
            </a:pPr>
            <a:r>
              <a:rPr sz="1400" dirty="0">
                <a:latin typeface="Helvetica"/>
                <a:ea typeface="Helvetica"/>
                <a:cs typeface="Helvetica"/>
                <a:sym typeface="Helvetica"/>
              </a:rPr>
              <a:t>(Equity Gaps). </a:t>
            </a:r>
            <a:endParaRPr sz="1400" dirty="0">
              <a:solidFill>
                <a:srgbClr val="FFFFFF"/>
              </a:solidFill>
              <a:latin typeface="Helvetica"/>
              <a:ea typeface="Helvetica"/>
              <a:cs typeface="Helvetica"/>
              <a:sym typeface="Helvetica"/>
            </a:endParaRPr>
          </a:p>
          <a:p>
            <a:pPr>
              <a:defRPr sz="1800"/>
            </a:pPr>
            <a:endParaRPr sz="1400" dirty="0">
              <a:solidFill>
                <a:srgbClr val="FFFFFF"/>
              </a:solidFill>
              <a:latin typeface="Helvetica"/>
              <a:ea typeface="Helvetica"/>
              <a:cs typeface="Helvetica"/>
              <a:sym typeface="Helvetica"/>
            </a:endParaRPr>
          </a:p>
          <a:p>
            <a:pPr>
              <a:defRPr sz="1800"/>
            </a:pPr>
            <a:r>
              <a:rPr sz="1400" dirty="0">
                <a:latin typeface="Helvetica"/>
                <a:ea typeface="Helvetica"/>
                <a:cs typeface="Helvetica"/>
                <a:sym typeface="Helvetica"/>
              </a:rPr>
              <a:t>2) Which high enrollment courses have the lowest success rates. </a:t>
            </a:r>
            <a:endParaRPr sz="700" b="1" dirty="0">
              <a:latin typeface="Helvetica"/>
              <a:ea typeface="Helvetica"/>
              <a:cs typeface="Helvetica"/>
              <a:sym typeface="Helvetica"/>
            </a:endParaRPr>
          </a:p>
          <a:p>
            <a:pPr>
              <a:defRPr sz="1800"/>
            </a:pPr>
            <a:endParaRPr sz="700" b="1" dirty="0">
              <a:latin typeface="Century Gothic"/>
              <a:ea typeface="Century Gothic"/>
              <a:cs typeface="Century Gothic"/>
              <a:sym typeface="Century Gothic"/>
            </a:endParaRPr>
          </a:p>
          <a:p>
            <a:pPr>
              <a:defRPr sz="1800"/>
            </a:pPr>
            <a:endParaRPr sz="700" b="1" dirty="0">
              <a:latin typeface="Century Gothic"/>
              <a:ea typeface="Century Gothic"/>
              <a:cs typeface="Century Gothic"/>
              <a:sym typeface="Century Gothic"/>
            </a:endParaRPr>
          </a:p>
          <a:p>
            <a:pPr>
              <a:defRPr sz="1800"/>
            </a:pPr>
            <a:endParaRPr sz="700" b="1" dirty="0">
              <a:latin typeface="Century Gothic"/>
              <a:ea typeface="Century Gothic"/>
              <a:cs typeface="Century Gothic"/>
              <a:sym typeface="Century Gothic"/>
            </a:endParaRPr>
          </a:p>
          <a:p>
            <a:pPr>
              <a:defRPr sz="1800"/>
            </a:pPr>
            <a:endParaRPr sz="700" b="1" dirty="0">
              <a:latin typeface="Century Gothic"/>
              <a:ea typeface="Century Gothic"/>
              <a:cs typeface="Century Gothic"/>
              <a:sym typeface="Century Gothic"/>
            </a:endParaRPr>
          </a:p>
          <a:p>
            <a:pPr>
              <a:defRPr sz="1800"/>
            </a:pPr>
            <a:endParaRPr sz="700" b="1" dirty="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3" name="Shape 43"/>
          <p:cNvSpPr/>
          <p:nvPr/>
        </p:nvSpPr>
        <p:spPr>
          <a:xfrm>
            <a:off x="5407989" y="1202875"/>
            <a:ext cx="1581900" cy="18091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910" extrusionOk="0">
                <a:moveTo>
                  <a:pt x="0" y="20910"/>
                </a:moveTo>
                <a:cubicBezTo>
                  <a:pt x="3086" y="7916"/>
                  <a:pt x="6616" y="723"/>
                  <a:pt x="10235" y="52"/>
                </a:cubicBezTo>
                <a:cubicBezTo>
                  <a:pt x="14237" y="-690"/>
                  <a:pt x="18185" y="6555"/>
                  <a:pt x="21600" y="20910"/>
                </a:cubicBezTo>
              </a:path>
            </a:pathLst>
          </a:custGeom>
          <a:ln w="25400">
            <a:solidFill>
              <a:srgbClr val="7A766F"/>
            </a:solidFill>
            <a:custDash>
              <a:ds d="200000" sp="200000"/>
            </a:custDash>
            <a:miter lim="400000"/>
            <a:headEnd type="oval"/>
            <a:tailEnd type="oval"/>
          </a:ln>
        </p:spPr>
        <p:txBody>
          <a:bodyPr lIns="0" tIns="0" rIns="0" bIns="0" anchor="ctr"/>
          <a:lstStyle/>
          <a:p>
            <a:pPr lvl="0">
              <a:defRPr sz="3200">
                <a:solidFill>
                  <a:srgbClr val="7B7770"/>
                </a:solidFill>
              </a:defRPr>
            </a:pPr>
            <a:endParaRPr/>
          </a:p>
        </p:txBody>
      </p:sp>
      <p:sp>
        <p:nvSpPr>
          <p:cNvPr id="44" name="Shape 44"/>
          <p:cNvSpPr/>
          <p:nvPr/>
        </p:nvSpPr>
        <p:spPr>
          <a:xfrm rot="10800000">
            <a:off x="2806485" y="1234747"/>
            <a:ext cx="1578550" cy="1806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910" extrusionOk="0">
                <a:moveTo>
                  <a:pt x="0" y="0"/>
                </a:moveTo>
                <a:cubicBezTo>
                  <a:pt x="3086" y="12994"/>
                  <a:pt x="6616" y="20187"/>
                  <a:pt x="10235" y="20858"/>
                </a:cubicBezTo>
                <a:cubicBezTo>
                  <a:pt x="14237" y="21600"/>
                  <a:pt x="18185" y="14355"/>
                  <a:pt x="21600" y="0"/>
                </a:cubicBezTo>
              </a:path>
            </a:pathLst>
          </a:custGeom>
          <a:ln w="25400">
            <a:solidFill>
              <a:srgbClr val="7A766F"/>
            </a:solidFill>
            <a:custDash>
              <a:ds d="200000" sp="200000"/>
            </a:custDash>
            <a:miter lim="400000"/>
            <a:headEnd type="oval"/>
            <a:tailEnd type="oval"/>
          </a:ln>
        </p:spPr>
        <p:txBody>
          <a:bodyPr lIns="0" tIns="0" rIns="0" bIns="0" anchor="ctr"/>
          <a:lstStyle/>
          <a:p>
            <a:pPr lvl="0">
              <a:defRPr sz="3200">
                <a:solidFill>
                  <a:srgbClr val="7B7770"/>
                </a:solidFill>
              </a:defRPr>
            </a:pPr>
            <a:endParaRPr/>
          </a:p>
        </p:txBody>
      </p:sp>
      <p:sp>
        <p:nvSpPr>
          <p:cNvPr id="45" name="Shape 45"/>
          <p:cNvSpPr/>
          <p:nvPr/>
        </p:nvSpPr>
        <p:spPr>
          <a:xfrm rot="10800000">
            <a:off x="8095196" y="1202081"/>
            <a:ext cx="1490967" cy="1854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910" extrusionOk="0">
                <a:moveTo>
                  <a:pt x="0" y="0"/>
                </a:moveTo>
                <a:cubicBezTo>
                  <a:pt x="3086" y="12994"/>
                  <a:pt x="6616" y="20187"/>
                  <a:pt x="10235" y="20858"/>
                </a:cubicBezTo>
                <a:cubicBezTo>
                  <a:pt x="14237" y="21600"/>
                  <a:pt x="18185" y="14355"/>
                  <a:pt x="21600" y="0"/>
                </a:cubicBezTo>
              </a:path>
            </a:pathLst>
          </a:custGeom>
          <a:ln w="25400">
            <a:solidFill>
              <a:srgbClr val="7A766F"/>
            </a:solidFill>
            <a:custDash>
              <a:ds d="200000" sp="200000"/>
            </a:custDash>
            <a:miter lim="400000"/>
            <a:headEnd type="oval"/>
            <a:tailEnd type="oval"/>
          </a:ln>
        </p:spPr>
        <p:txBody>
          <a:bodyPr lIns="0" tIns="0" rIns="0" bIns="0" anchor="ctr"/>
          <a:lstStyle/>
          <a:p>
            <a:pPr lvl="0">
              <a:defRPr sz="3200">
                <a:solidFill>
                  <a:srgbClr val="7B7770"/>
                </a:solidFill>
              </a:defRPr>
            </a:pPr>
            <a:endParaRPr/>
          </a:p>
        </p:txBody>
      </p:sp>
      <p:grpSp>
        <p:nvGrpSpPr>
          <p:cNvPr id="51" name="Group 51"/>
          <p:cNvGrpSpPr/>
          <p:nvPr/>
        </p:nvGrpSpPr>
        <p:grpSpPr>
          <a:xfrm>
            <a:off x="1476199" y="947855"/>
            <a:ext cx="1585531" cy="1636060"/>
            <a:chOff x="0" y="0"/>
            <a:chExt cx="3171061" cy="3272119"/>
          </a:xfrm>
        </p:grpSpPr>
        <p:grpSp>
          <p:nvGrpSpPr>
            <p:cNvPr id="49" name="Group 49"/>
            <p:cNvGrpSpPr/>
            <p:nvPr/>
          </p:nvGrpSpPr>
          <p:grpSpPr>
            <a:xfrm>
              <a:off x="0" y="0"/>
              <a:ext cx="3171062" cy="3272120"/>
              <a:chOff x="0" y="0"/>
              <a:chExt cx="3171061" cy="3272119"/>
            </a:xfrm>
          </p:grpSpPr>
          <p:sp>
            <p:nvSpPr>
              <p:cNvPr id="46" name="Shape 46"/>
              <p:cNvSpPr/>
              <p:nvPr/>
            </p:nvSpPr>
            <p:spPr>
              <a:xfrm rot="2700000">
                <a:off x="464391" y="565449"/>
                <a:ext cx="2242280" cy="2242280"/>
              </a:xfrm>
              <a:prstGeom prst="roundRect">
                <a:avLst>
                  <a:gd name="adj" fmla="val 19159"/>
                </a:avLst>
              </a:prstGeom>
              <a:solidFill>
                <a:srgbClr val="7A767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>
                  <a:defRPr sz="4400">
                    <a:solidFill>
                      <a:srgbClr val="77716C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47" name="Shape 47"/>
              <p:cNvSpPr/>
              <p:nvPr/>
            </p:nvSpPr>
            <p:spPr>
              <a:xfrm rot="2700000">
                <a:off x="464391" y="464391"/>
                <a:ext cx="2242280" cy="2242280"/>
              </a:xfrm>
              <a:prstGeom prst="roundRect">
                <a:avLst>
                  <a:gd name="adj" fmla="val 16592"/>
                </a:avLst>
              </a:prstGeom>
              <a:solidFill>
                <a:srgbClr val="9E9A9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>
                  <a:defRPr sz="4400">
                    <a:solidFill>
                      <a:srgbClr val="77716C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48" name="Shape 48"/>
              <p:cNvSpPr/>
              <p:nvPr/>
            </p:nvSpPr>
            <p:spPr>
              <a:xfrm rot="2700000">
                <a:off x="768105" y="768105"/>
                <a:ext cx="1634851" cy="1634851"/>
              </a:xfrm>
              <a:prstGeom prst="roundRect">
                <a:avLst>
                  <a:gd name="adj" fmla="val 19159"/>
                </a:avLst>
              </a:prstGeom>
              <a:solidFill>
                <a:srgbClr val="ADA8A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>
                  <a:defRPr sz="4400">
                    <a:solidFill>
                      <a:srgbClr val="77716C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</p:grpSp>
        <p:sp>
          <p:nvSpPr>
            <p:cNvPr id="50" name="Shape 50"/>
            <p:cNvSpPr/>
            <p:nvPr/>
          </p:nvSpPr>
          <p:spPr>
            <a:xfrm>
              <a:off x="189041" y="1270694"/>
              <a:ext cx="2792979" cy="62967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>
                <a:defRPr sz="3400" cap="all">
                  <a:solidFill>
                    <a:srgbClr val="F9FAF5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lvl="0">
                <a:defRPr sz="1800" cap="none">
                  <a:solidFill>
                    <a:srgbClr val="000000"/>
                  </a:solidFill>
                </a:defRPr>
              </a:pPr>
              <a:r>
                <a:rPr sz="1700"/>
                <a:t>Comp 1</a:t>
              </a:r>
            </a:p>
          </p:txBody>
        </p:sp>
      </p:grpSp>
      <p:grpSp>
        <p:nvGrpSpPr>
          <p:cNvPr id="57" name="Group 57"/>
          <p:cNvGrpSpPr/>
          <p:nvPr/>
        </p:nvGrpSpPr>
        <p:grpSpPr>
          <a:xfrm>
            <a:off x="4107284" y="947855"/>
            <a:ext cx="1585531" cy="1636060"/>
            <a:chOff x="0" y="0"/>
            <a:chExt cx="3171061" cy="3272119"/>
          </a:xfrm>
        </p:grpSpPr>
        <p:grpSp>
          <p:nvGrpSpPr>
            <p:cNvPr id="55" name="Group 55"/>
            <p:cNvGrpSpPr/>
            <p:nvPr/>
          </p:nvGrpSpPr>
          <p:grpSpPr>
            <a:xfrm>
              <a:off x="0" y="-1"/>
              <a:ext cx="3171062" cy="3272121"/>
              <a:chOff x="0" y="0"/>
              <a:chExt cx="3171061" cy="3272119"/>
            </a:xfrm>
          </p:grpSpPr>
          <p:sp>
            <p:nvSpPr>
              <p:cNvPr id="52" name="Shape 52"/>
              <p:cNvSpPr/>
              <p:nvPr/>
            </p:nvSpPr>
            <p:spPr>
              <a:xfrm rot="2700000">
                <a:off x="464391" y="565449"/>
                <a:ext cx="2242280" cy="2242280"/>
              </a:xfrm>
              <a:prstGeom prst="roundRect">
                <a:avLst>
                  <a:gd name="adj" fmla="val 19159"/>
                </a:avLst>
              </a:prstGeom>
              <a:solidFill>
                <a:srgbClr val="7A767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>
                  <a:defRPr sz="4400">
                    <a:solidFill>
                      <a:srgbClr val="77716C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53" name="Shape 53"/>
              <p:cNvSpPr/>
              <p:nvPr/>
            </p:nvSpPr>
            <p:spPr>
              <a:xfrm rot="2700000">
                <a:off x="464391" y="464391"/>
                <a:ext cx="2242280" cy="2242279"/>
              </a:xfrm>
              <a:prstGeom prst="roundRect">
                <a:avLst>
                  <a:gd name="adj" fmla="val 16592"/>
                </a:avLst>
              </a:prstGeom>
              <a:solidFill>
                <a:srgbClr val="9E9A9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>
                  <a:defRPr sz="4400">
                    <a:solidFill>
                      <a:srgbClr val="77716C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54" name="Shape 54"/>
              <p:cNvSpPr/>
              <p:nvPr/>
            </p:nvSpPr>
            <p:spPr>
              <a:xfrm rot="2700000">
                <a:off x="768105" y="768105"/>
                <a:ext cx="1634851" cy="1634851"/>
              </a:xfrm>
              <a:prstGeom prst="roundRect">
                <a:avLst>
                  <a:gd name="adj" fmla="val 19159"/>
                </a:avLst>
              </a:prstGeom>
              <a:solidFill>
                <a:srgbClr val="ADA8A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>
                  <a:defRPr sz="4400">
                    <a:solidFill>
                      <a:srgbClr val="77716C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</p:grpSp>
        <p:sp>
          <p:nvSpPr>
            <p:cNvPr id="56" name="Shape 56"/>
            <p:cNvSpPr/>
            <p:nvPr/>
          </p:nvSpPr>
          <p:spPr>
            <a:xfrm>
              <a:off x="189041" y="1144372"/>
              <a:ext cx="2805667" cy="93064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>
                <a:defRPr sz="3400" cap="all">
                  <a:solidFill>
                    <a:srgbClr val="F9FAF5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lvl="0">
                <a:defRPr sz="1800" cap="none">
                  <a:solidFill>
                    <a:srgbClr val="000000"/>
                  </a:solidFill>
                </a:defRPr>
              </a:pPr>
              <a:r>
                <a:rPr sz="1700"/>
                <a:t>Comp 2</a:t>
              </a:r>
            </a:p>
          </p:txBody>
        </p:sp>
      </p:grpSp>
      <p:grpSp>
        <p:nvGrpSpPr>
          <p:cNvPr id="62" name="Group 62"/>
          <p:cNvGrpSpPr/>
          <p:nvPr/>
        </p:nvGrpSpPr>
        <p:grpSpPr>
          <a:xfrm>
            <a:off x="6738369" y="947855"/>
            <a:ext cx="1585531" cy="1636060"/>
            <a:chOff x="0" y="0"/>
            <a:chExt cx="3171061" cy="3272119"/>
          </a:xfrm>
        </p:grpSpPr>
        <p:sp>
          <p:nvSpPr>
            <p:cNvPr id="58" name="Shape 58"/>
            <p:cNvSpPr/>
            <p:nvPr/>
          </p:nvSpPr>
          <p:spPr>
            <a:xfrm rot="2700000">
              <a:off x="464391" y="565449"/>
              <a:ext cx="2242280" cy="2242280"/>
            </a:xfrm>
            <a:prstGeom prst="roundRect">
              <a:avLst>
                <a:gd name="adj" fmla="val 19159"/>
              </a:avLst>
            </a:prstGeom>
            <a:solidFill>
              <a:srgbClr val="9A2D3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4400">
                  <a:solidFill>
                    <a:srgbClr val="77716C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9" name="Shape 59"/>
            <p:cNvSpPr/>
            <p:nvPr/>
          </p:nvSpPr>
          <p:spPr>
            <a:xfrm rot="2700000">
              <a:off x="464391" y="464391"/>
              <a:ext cx="2242280" cy="2242279"/>
            </a:xfrm>
            <a:prstGeom prst="roundRect">
              <a:avLst>
                <a:gd name="adj" fmla="val 16592"/>
              </a:avLst>
            </a:prstGeom>
            <a:solidFill>
              <a:srgbClr val="CE42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4400">
                  <a:solidFill>
                    <a:srgbClr val="77716C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0" name="Shape 60"/>
            <p:cNvSpPr/>
            <p:nvPr/>
          </p:nvSpPr>
          <p:spPr>
            <a:xfrm rot="2700000">
              <a:off x="768106" y="768105"/>
              <a:ext cx="1634850" cy="1634851"/>
            </a:xfrm>
            <a:prstGeom prst="roundRect">
              <a:avLst>
                <a:gd name="adj" fmla="val 19159"/>
              </a:avLst>
            </a:prstGeom>
            <a:solidFill>
              <a:srgbClr val="B0384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4400">
                  <a:solidFill>
                    <a:srgbClr val="77716C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1" name="Shape 61"/>
            <p:cNvSpPr/>
            <p:nvPr/>
          </p:nvSpPr>
          <p:spPr>
            <a:xfrm>
              <a:off x="114188" y="1251021"/>
              <a:ext cx="2942685" cy="66901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>
                <a:defRPr sz="3400" cap="all">
                  <a:solidFill>
                    <a:srgbClr val="F9FAF5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lvl="0">
                <a:defRPr sz="1800" cap="none">
                  <a:solidFill>
                    <a:srgbClr val="000000"/>
                  </a:solidFill>
                </a:defRPr>
              </a:pPr>
              <a:r>
                <a:rPr lang="en-US" sz="1700" dirty="0" smtClean="0"/>
                <a:t>    </a:t>
              </a:r>
              <a:r>
                <a:rPr sz="1700" dirty="0" smtClean="0"/>
                <a:t>comp </a:t>
              </a:r>
              <a:r>
                <a:rPr sz="1700" dirty="0"/>
                <a:t>3</a:t>
              </a:r>
            </a:p>
          </p:txBody>
        </p:sp>
      </p:grpSp>
      <p:grpSp>
        <p:nvGrpSpPr>
          <p:cNvPr id="68" name="Group 68"/>
          <p:cNvGrpSpPr/>
          <p:nvPr/>
        </p:nvGrpSpPr>
        <p:grpSpPr>
          <a:xfrm>
            <a:off x="9336139" y="947855"/>
            <a:ext cx="1585531" cy="1636060"/>
            <a:chOff x="0" y="0"/>
            <a:chExt cx="3171061" cy="3272119"/>
          </a:xfrm>
        </p:grpSpPr>
        <p:grpSp>
          <p:nvGrpSpPr>
            <p:cNvPr id="66" name="Group 66"/>
            <p:cNvGrpSpPr/>
            <p:nvPr/>
          </p:nvGrpSpPr>
          <p:grpSpPr>
            <a:xfrm>
              <a:off x="-1" y="0"/>
              <a:ext cx="3171063" cy="3272120"/>
              <a:chOff x="0" y="0"/>
              <a:chExt cx="3171061" cy="3272119"/>
            </a:xfrm>
          </p:grpSpPr>
          <p:sp>
            <p:nvSpPr>
              <p:cNvPr id="63" name="Shape 63"/>
              <p:cNvSpPr/>
              <p:nvPr/>
            </p:nvSpPr>
            <p:spPr>
              <a:xfrm rot="2700000">
                <a:off x="464391" y="565449"/>
                <a:ext cx="2242279" cy="2242280"/>
              </a:xfrm>
              <a:prstGeom prst="roundRect">
                <a:avLst>
                  <a:gd name="adj" fmla="val 19159"/>
                </a:avLst>
              </a:prstGeom>
              <a:solidFill>
                <a:srgbClr val="7A767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>
                  <a:defRPr sz="4400">
                    <a:solidFill>
                      <a:srgbClr val="77716C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64" name="Shape 64"/>
              <p:cNvSpPr/>
              <p:nvPr/>
            </p:nvSpPr>
            <p:spPr>
              <a:xfrm rot="2700000">
                <a:off x="464391" y="464391"/>
                <a:ext cx="2242280" cy="2242280"/>
              </a:xfrm>
              <a:prstGeom prst="roundRect">
                <a:avLst>
                  <a:gd name="adj" fmla="val 16592"/>
                </a:avLst>
              </a:prstGeom>
              <a:solidFill>
                <a:srgbClr val="9E9A9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>
                  <a:defRPr sz="4400">
                    <a:solidFill>
                      <a:srgbClr val="77716C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65" name="Shape 65"/>
              <p:cNvSpPr/>
              <p:nvPr/>
            </p:nvSpPr>
            <p:spPr>
              <a:xfrm rot="2700000">
                <a:off x="768105" y="768105"/>
                <a:ext cx="1634851" cy="1634851"/>
              </a:xfrm>
              <a:prstGeom prst="roundRect">
                <a:avLst>
                  <a:gd name="adj" fmla="val 19159"/>
                </a:avLst>
              </a:prstGeom>
              <a:solidFill>
                <a:srgbClr val="ADA8A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>
                  <a:defRPr sz="4400">
                    <a:solidFill>
                      <a:srgbClr val="77716C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</p:grpSp>
        <p:sp>
          <p:nvSpPr>
            <p:cNvPr id="67" name="Shape 67"/>
            <p:cNvSpPr/>
            <p:nvPr/>
          </p:nvSpPr>
          <p:spPr>
            <a:xfrm>
              <a:off x="189041" y="1272250"/>
              <a:ext cx="2792979" cy="7276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>
                <a:defRPr sz="3400" cap="all">
                  <a:solidFill>
                    <a:srgbClr val="F9FAF5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lvl="0">
                <a:defRPr sz="1800" cap="none">
                  <a:solidFill>
                    <a:srgbClr val="000000"/>
                  </a:solidFill>
                </a:defRPr>
              </a:pPr>
              <a:r>
                <a:rPr sz="1700"/>
                <a:t>comp 4</a:t>
              </a:r>
            </a:p>
          </p:txBody>
        </p:sp>
      </p:grpSp>
      <p:sp>
        <p:nvSpPr>
          <p:cNvPr id="69" name="Shape 69"/>
          <p:cNvSpPr/>
          <p:nvPr/>
        </p:nvSpPr>
        <p:spPr>
          <a:xfrm>
            <a:off x="4107284" y="2773749"/>
            <a:ext cx="2018671" cy="38779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>
              <a:defRPr sz="1800"/>
            </a:pPr>
            <a:r>
              <a:rPr sz="1400">
                <a:latin typeface="Helvetica"/>
                <a:ea typeface="Helvetica"/>
                <a:cs typeface="Helvetica"/>
                <a:sym typeface="Helvetica"/>
              </a:rPr>
              <a:t>Collect, analyze, and use SECOND set of LOCAL data to identify the underlying factors (barriers or challenges) impeding student success &amp; equity: </a:t>
            </a:r>
            <a:endParaRPr sz="1400">
              <a:solidFill>
                <a:srgbClr val="FFFFFF"/>
              </a:solidFill>
              <a:latin typeface="Helvetica"/>
              <a:ea typeface="Helvetica"/>
              <a:cs typeface="Helvetica"/>
              <a:sym typeface="Helvetica"/>
            </a:endParaRPr>
          </a:p>
          <a:p>
            <a:pPr>
              <a:defRPr sz="1800"/>
            </a:pPr>
            <a:endParaRPr sz="1400">
              <a:solidFill>
                <a:srgbClr val="FFFFFF"/>
              </a:solidFill>
              <a:latin typeface="Helvetica"/>
              <a:ea typeface="Helvetica"/>
              <a:cs typeface="Helvetica"/>
              <a:sym typeface="Helvetica"/>
            </a:endParaRPr>
          </a:p>
          <a:p>
            <a:pPr>
              <a:defRPr sz="1800"/>
            </a:pPr>
            <a:r>
              <a:rPr sz="1400">
                <a:latin typeface="Helvetica"/>
                <a:ea typeface="Helvetica"/>
                <a:cs typeface="Helvetica"/>
                <a:sym typeface="Helvetica"/>
              </a:rPr>
              <a:t>DATA SOURCES:</a:t>
            </a:r>
            <a:endParaRPr sz="1400">
              <a:solidFill>
                <a:srgbClr val="FFFFFF"/>
              </a:solidFill>
              <a:latin typeface="Helvetica"/>
              <a:ea typeface="Helvetica"/>
              <a:cs typeface="Helvetica"/>
              <a:sym typeface="Helvetica"/>
            </a:endParaRPr>
          </a:p>
          <a:p>
            <a:pPr>
              <a:defRPr sz="1800"/>
            </a:pPr>
            <a:r>
              <a:rPr sz="1400">
                <a:latin typeface="Helvetica"/>
                <a:ea typeface="Helvetica"/>
                <a:cs typeface="Helvetica"/>
                <a:sym typeface="Helvetica"/>
              </a:rPr>
              <a:t>• Focus groups</a:t>
            </a:r>
            <a:endParaRPr sz="1400">
              <a:solidFill>
                <a:srgbClr val="FFFFFF"/>
              </a:solidFill>
              <a:latin typeface="Helvetica"/>
              <a:ea typeface="Helvetica"/>
              <a:cs typeface="Helvetica"/>
              <a:sym typeface="Helvetica"/>
            </a:endParaRPr>
          </a:p>
          <a:p>
            <a:pPr>
              <a:defRPr sz="1800"/>
            </a:pPr>
            <a:r>
              <a:rPr sz="1400">
                <a:latin typeface="Helvetica"/>
                <a:ea typeface="Helvetica"/>
                <a:cs typeface="Helvetica"/>
                <a:sym typeface="Helvetica"/>
              </a:rPr>
              <a:t>• Surveys</a:t>
            </a:r>
            <a:endParaRPr sz="1400">
              <a:solidFill>
                <a:srgbClr val="FFFFFF"/>
              </a:solidFill>
              <a:latin typeface="Helvetica"/>
              <a:ea typeface="Helvetica"/>
              <a:cs typeface="Helvetica"/>
              <a:sym typeface="Helvetica"/>
            </a:endParaRPr>
          </a:p>
          <a:p>
            <a:pPr>
              <a:defRPr sz="1800"/>
            </a:pPr>
            <a:r>
              <a:rPr sz="1400">
                <a:latin typeface="Helvetica"/>
                <a:ea typeface="Helvetica"/>
                <a:cs typeface="Helvetica"/>
                <a:sym typeface="Helvetica"/>
              </a:rPr>
              <a:t>• National/State   </a:t>
            </a:r>
            <a:endParaRPr sz="1400">
              <a:solidFill>
                <a:srgbClr val="FFFFFF"/>
              </a:solidFill>
              <a:latin typeface="Helvetica"/>
              <a:ea typeface="Helvetica"/>
              <a:cs typeface="Helvetica"/>
              <a:sym typeface="Helvetica"/>
            </a:endParaRPr>
          </a:p>
          <a:p>
            <a:pPr>
              <a:defRPr sz="1800"/>
            </a:pPr>
            <a:r>
              <a:rPr sz="1400">
                <a:latin typeface="Helvetica"/>
                <a:ea typeface="Helvetica"/>
                <a:cs typeface="Helvetica"/>
                <a:sym typeface="Helvetica"/>
              </a:rPr>
              <a:t>   Data/Literature</a:t>
            </a:r>
            <a:endParaRPr sz="1400">
              <a:solidFill>
                <a:srgbClr val="FFFFFF"/>
              </a:solidFill>
              <a:latin typeface="Helvetica"/>
              <a:ea typeface="Helvetica"/>
              <a:cs typeface="Helvetica"/>
              <a:sym typeface="Helvetica"/>
            </a:endParaRPr>
          </a:p>
          <a:p>
            <a:pPr>
              <a:defRPr sz="1800"/>
            </a:pPr>
            <a:r>
              <a:rPr sz="1400">
                <a:latin typeface="Helvetica"/>
                <a:ea typeface="Helvetica"/>
                <a:cs typeface="Helvetica"/>
                <a:sym typeface="Helvetica"/>
              </a:rPr>
              <a:t>• Learning Outcome </a:t>
            </a:r>
            <a:endParaRPr sz="1400">
              <a:solidFill>
                <a:srgbClr val="FFFFFF"/>
              </a:solidFill>
              <a:latin typeface="Helvetica"/>
              <a:ea typeface="Helvetica"/>
              <a:cs typeface="Helvetica"/>
              <a:sym typeface="Helvetica"/>
            </a:endParaRPr>
          </a:p>
          <a:p>
            <a:pPr>
              <a:defRPr sz="1800"/>
            </a:pPr>
            <a:r>
              <a:rPr sz="1400">
                <a:latin typeface="Helvetica"/>
                <a:ea typeface="Helvetica"/>
                <a:cs typeface="Helvetica"/>
                <a:sym typeface="Helvetica"/>
              </a:rPr>
              <a:t>   Assessment</a:t>
            </a:r>
            <a:endParaRPr sz="1400">
              <a:solidFill>
                <a:srgbClr val="FFFFFF"/>
              </a:solidFill>
              <a:latin typeface="Helvetica"/>
              <a:ea typeface="Helvetica"/>
              <a:cs typeface="Helvetica"/>
              <a:sym typeface="Helvetica"/>
            </a:endParaRPr>
          </a:p>
          <a:p>
            <a:pPr>
              <a:defRPr sz="1800"/>
            </a:pPr>
            <a:endParaRPr sz="700"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>
              <a:defRPr sz="1800"/>
            </a:pPr>
            <a:endParaRPr sz="700"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>
              <a:defRPr sz="1800"/>
            </a:pPr>
            <a:endParaRPr sz="700"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>
              <a:defRPr sz="1800"/>
            </a:pPr>
            <a:endParaRPr sz="700"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>
              <a:defRPr sz="1800"/>
            </a:pPr>
            <a:endParaRPr sz="700"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>
              <a:defRPr sz="1800"/>
            </a:pPr>
            <a:endParaRPr sz="700" b="1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0" name="Shape 70"/>
          <p:cNvSpPr/>
          <p:nvPr/>
        </p:nvSpPr>
        <p:spPr>
          <a:xfrm>
            <a:off x="6693876" y="2809605"/>
            <a:ext cx="2018671" cy="35548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>
              <a:defRPr sz="1800"/>
            </a:pPr>
            <a:r>
              <a:rPr sz="1400">
                <a:latin typeface="Helvetica"/>
                <a:ea typeface="Helvetica"/>
                <a:cs typeface="Helvetica"/>
                <a:sym typeface="Helvetica"/>
              </a:rPr>
              <a:t>Using data from </a:t>
            </a:r>
          </a:p>
          <a:p>
            <a:pPr>
              <a:defRPr sz="1800"/>
            </a:pPr>
            <a:r>
              <a:rPr sz="1400">
                <a:latin typeface="Helvetica"/>
                <a:ea typeface="Helvetica"/>
                <a:cs typeface="Helvetica"/>
                <a:sym typeface="Helvetica"/>
              </a:rPr>
              <a:t>COMP 2, revise, design, or expand interventions to effectively address the underlying factors impeding student success. </a:t>
            </a:r>
            <a:endParaRPr sz="1400">
              <a:solidFill>
                <a:srgbClr val="FFFFFF"/>
              </a:solidFill>
              <a:latin typeface="Helvetica"/>
              <a:ea typeface="Helvetica"/>
              <a:cs typeface="Helvetica"/>
              <a:sym typeface="Helvetica"/>
            </a:endParaRPr>
          </a:p>
          <a:p>
            <a:pPr>
              <a:defRPr sz="1800"/>
            </a:pPr>
            <a:endParaRPr sz="1400">
              <a:solidFill>
                <a:srgbClr val="FFFFFF"/>
              </a:solidFill>
              <a:latin typeface="Helvetica"/>
              <a:ea typeface="Helvetica"/>
              <a:cs typeface="Helvetica"/>
              <a:sym typeface="Helvetica"/>
            </a:endParaRPr>
          </a:p>
          <a:p>
            <a:pPr>
              <a:defRPr sz="1800"/>
            </a:pPr>
            <a:r>
              <a:rPr sz="1400">
                <a:latin typeface="Helvetica"/>
                <a:ea typeface="Helvetica"/>
                <a:cs typeface="Helvetica"/>
                <a:sym typeface="Helvetica"/>
              </a:rPr>
              <a:t>Review and consider changes to existing college policies that impact the underlying factors impeding student success.</a:t>
            </a:r>
          </a:p>
          <a:p>
            <a:pPr>
              <a:defRPr sz="1800"/>
            </a:pPr>
            <a:endParaRPr sz="700"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>
              <a:defRPr sz="1800"/>
            </a:pPr>
            <a:endParaRPr sz="700"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>
              <a:defRPr sz="1800"/>
            </a:pPr>
            <a:endParaRPr sz="700"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>
              <a:defRPr sz="1800"/>
            </a:pPr>
            <a:endParaRPr sz="700"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>
              <a:defRPr sz="1800"/>
            </a:pPr>
            <a:endParaRPr sz="700" b="1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1" name="Shape 71"/>
          <p:cNvSpPr/>
          <p:nvPr/>
        </p:nvSpPr>
        <p:spPr>
          <a:xfrm>
            <a:off x="9285039" y="2624971"/>
            <a:ext cx="2140772" cy="45243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>
              <a:defRPr sz="1800"/>
            </a:pPr>
            <a:r>
              <a:rPr sz="1400">
                <a:latin typeface="Helvetica"/>
                <a:ea typeface="Helvetica"/>
                <a:cs typeface="Helvetica"/>
                <a:sym typeface="Helvetica"/>
              </a:rPr>
              <a:t>Collect, analyze, and use evaluation data to answer: </a:t>
            </a:r>
            <a:endParaRPr sz="1400">
              <a:solidFill>
                <a:srgbClr val="FFFFFF"/>
              </a:solidFill>
              <a:latin typeface="Helvetica"/>
              <a:ea typeface="Helvetica"/>
              <a:cs typeface="Helvetica"/>
              <a:sym typeface="Helvetica"/>
            </a:endParaRPr>
          </a:p>
          <a:p>
            <a:pPr>
              <a:defRPr sz="1800"/>
            </a:pPr>
            <a:endParaRPr sz="1400">
              <a:solidFill>
                <a:srgbClr val="FFFFFF"/>
              </a:solidFill>
              <a:latin typeface="Helvetica"/>
              <a:ea typeface="Helvetica"/>
              <a:cs typeface="Helvetica"/>
              <a:sym typeface="Helvetica"/>
            </a:endParaRPr>
          </a:p>
          <a:p>
            <a:pPr marL="171450" indent="-171450">
              <a:buClr>
                <a:srgbClr val="000000"/>
              </a:buClr>
              <a:buSzPct val="100000"/>
              <a:buAutoNum type="arabicParenR"/>
              <a:defRPr sz="1800"/>
            </a:pPr>
            <a:r>
              <a:rPr sz="1400">
                <a:latin typeface="Helvetica"/>
                <a:ea typeface="Helvetica"/>
                <a:cs typeface="Helvetica"/>
                <a:sym typeface="Helvetica"/>
              </a:rPr>
              <a:t>To what extent did the interventions (or policy changes) effectively address the underlying factors impeding student success &amp; equity? </a:t>
            </a:r>
            <a:endParaRPr sz="1400">
              <a:solidFill>
                <a:srgbClr val="FFFFFF"/>
              </a:solidFill>
              <a:latin typeface="Helvetica"/>
              <a:ea typeface="Helvetica"/>
              <a:cs typeface="Helvetica"/>
              <a:sym typeface="Helvetica"/>
            </a:endParaRPr>
          </a:p>
          <a:p>
            <a:pPr marL="171450" indent="-171450">
              <a:buClr>
                <a:srgbClr val="000000"/>
              </a:buClr>
              <a:buSzPct val="100000"/>
              <a:buAutoNum type="arabicParenR"/>
              <a:defRPr sz="1800"/>
            </a:pPr>
            <a:endParaRPr sz="1400">
              <a:solidFill>
                <a:srgbClr val="FFFFFF"/>
              </a:solidFill>
              <a:latin typeface="Helvetica"/>
              <a:ea typeface="Helvetica"/>
              <a:cs typeface="Helvetica"/>
              <a:sym typeface="Helvetica"/>
            </a:endParaRPr>
          </a:p>
          <a:p>
            <a:pPr marL="171450" indent="-171450">
              <a:buClr>
                <a:srgbClr val="000000"/>
              </a:buClr>
              <a:buSzPct val="100000"/>
              <a:buAutoNum type="arabicParenR" startAt="2"/>
              <a:defRPr sz="1800"/>
            </a:pPr>
            <a:r>
              <a:rPr sz="1400">
                <a:latin typeface="Helvetica"/>
                <a:ea typeface="Helvetica"/>
                <a:cs typeface="Helvetica"/>
                <a:sym typeface="Helvetica"/>
              </a:rPr>
              <a:t>To what extent did the interventions increase student success equity? </a:t>
            </a:r>
            <a:endParaRPr sz="1400">
              <a:solidFill>
                <a:srgbClr val="FFFFFF"/>
              </a:solidFill>
              <a:latin typeface="Helvetica"/>
              <a:ea typeface="Helvetica"/>
              <a:cs typeface="Helvetica"/>
              <a:sym typeface="Helvetica"/>
            </a:endParaRPr>
          </a:p>
          <a:p>
            <a:pPr>
              <a:defRPr sz="1800"/>
            </a:pPr>
            <a:endParaRPr sz="1400">
              <a:solidFill>
                <a:srgbClr val="FFFFFF"/>
              </a:solidFill>
              <a:latin typeface="Helvetica"/>
              <a:ea typeface="Helvetica"/>
              <a:cs typeface="Helvetica"/>
              <a:sym typeface="Helvetica"/>
            </a:endParaRPr>
          </a:p>
          <a:p>
            <a:pPr marL="170962" indent="-170962">
              <a:buSzPct val="75000"/>
              <a:buChar char="•"/>
              <a:defRPr sz="1800"/>
            </a:pPr>
            <a:r>
              <a:rPr sz="1400">
                <a:latin typeface="Helvetica"/>
                <a:ea typeface="Helvetica"/>
                <a:cs typeface="Helvetica"/>
                <a:sym typeface="Helvetica"/>
              </a:rPr>
              <a:t>Make modifications based on evaluation results.</a:t>
            </a:r>
          </a:p>
          <a:p>
            <a:pPr marL="170962" indent="-170962">
              <a:buSzPct val="75000"/>
              <a:buChar char="•"/>
              <a:defRPr sz="1800"/>
            </a:pPr>
            <a:endParaRPr sz="1400">
              <a:latin typeface="Helvetica"/>
              <a:ea typeface="Helvetica"/>
              <a:cs typeface="Helvetica"/>
              <a:sym typeface="Helvetica"/>
            </a:endParaRPr>
          </a:p>
          <a:p>
            <a:pPr marL="170962" indent="-170962">
              <a:buSzPct val="75000"/>
              <a:buChar char="•"/>
              <a:defRPr sz="1800"/>
            </a:pPr>
            <a:r>
              <a:rPr sz="1400">
                <a:latin typeface="Helvetica"/>
                <a:ea typeface="Helvetica"/>
                <a:cs typeface="Helvetica"/>
                <a:sym typeface="Helvetica"/>
              </a:rPr>
              <a:t>Scale-up, if promising.</a:t>
            </a:r>
            <a:endParaRPr sz="700"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>
              <a:defRPr sz="1800"/>
            </a:pPr>
            <a:endParaRPr sz="700"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>
              <a:defRPr sz="1800"/>
            </a:pPr>
            <a:endParaRPr sz="700"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>
              <a:defRPr sz="1800"/>
            </a:pPr>
            <a:endParaRPr sz="700"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>
              <a:defRPr sz="1800"/>
            </a:pPr>
            <a:endParaRPr sz="700" b="1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2" name="Shape 72"/>
          <p:cNvSpPr/>
          <p:nvPr/>
        </p:nvSpPr>
        <p:spPr>
          <a:xfrm>
            <a:off x="1124208" y="2132188"/>
            <a:ext cx="2334361" cy="553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 lvl="0">
              <a:defRPr sz="1800"/>
            </a:pPr>
            <a:r>
              <a:rPr b="1">
                <a:solidFill>
                  <a:srgbClr val="5E2C95"/>
                </a:solidFill>
                <a:latin typeface="Helvetica"/>
                <a:ea typeface="Helvetica"/>
                <a:cs typeface="Helvetica"/>
                <a:sym typeface="Helvetica"/>
              </a:rPr>
              <a:t>Review BS, SSSP &amp; </a:t>
            </a:r>
          </a:p>
          <a:p>
            <a:pPr lvl="0">
              <a:defRPr sz="1800"/>
            </a:pPr>
            <a:r>
              <a:rPr b="1">
                <a:solidFill>
                  <a:srgbClr val="5E2C95"/>
                </a:solidFill>
                <a:latin typeface="Helvetica"/>
                <a:ea typeface="Helvetica"/>
                <a:cs typeface="Helvetica"/>
                <a:sym typeface="Helvetica"/>
              </a:rPr>
              <a:t>Equity Outcome Data</a:t>
            </a:r>
          </a:p>
        </p:txBody>
      </p:sp>
      <p:sp>
        <p:nvSpPr>
          <p:cNvPr id="73" name="Shape 73"/>
          <p:cNvSpPr/>
          <p:nvPr/>
        </p:nvSpPr>
        <p:spPr>
          <a:xfrm>
            <a:off x="3876908" y="2132188"/>
            <a:ext cx="2090454" cy="553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 lvl="0">
              <a:defRPr sz="1800"/>
            </a:pPr>
            <a:r>
              <a:rPr b="1">
                <a:solidFill>
                  <a:srgbClr val="542686"/>
                </a:solidFill>
                <a:latin typeface="Helvetica"/>
                <a:ea typeface="Helvetica"/>
                <a:cs typeface="Helvetica"/>
                <a:sym typeface="Helvetica"/>
              </a:rPr>
              <a:t>Identify Underlying </a:t>
            </a:r>
          </a:p>
          <a:p>
            <a:pPr lvl="0">
              <a:defRPr sz="1800"/>
            </a:pPr>
            <a:r>
              <a:rPr b="1">
                <a:solidFill>
                  <a:srgbClr val="542686"/>
                </a:solidFill>
                <a:latin typeface="Helvetica"/>
                <a:ea typeface="Helvetica"/>
                <a:cs typeface="Helvetica"/>
                <a:sym typeface="Helvetica"/>
              </a:rPr>
              <a:t>Factors</a:t>
            </a:r>
          </a:p>
        </p:txBody>
      </p:sp>
      <p:sp>
        <p:nvSpPr>
          <p:cNvPr id="74" name="Shape 74"/>
          <p:cNvSpPr/>
          <p:nvPr/>
        </p:nvSpPr>
        <p:spPr>
          <a:xfrm>
            <a:off x="6371172" y="2132188"/>
            <a:ext cx="2475926" cy="553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 lvl="0">
              <a:defRPr sz="1800"/>
            </a:pPr>
            <a:r>
              <a:rPr b="1">
                <a:solidFill>
                  <a:srgbClr val="441C70"/>
                </a:solidFill>
                <a:latin typeface="Helvetica"/>
                <a:ea typeface="Helvetica"/>
                <a:cs typeface="Helvetica"/>
                <a:sym typeface="Helvetica"/>
              </a:rPr>
              <a:t>Design/Revise/Expand</a:t>
            </a:r>
          </a:p>
          <a:p>
            <a:pPr lvl="0">
              <a:defRPr sz="1800"/>
            </a:pPr>
            <a:r>
              <a:rPr b="1">
                <a:solidFill>
                  <a:srgbClr val="441C70"/>
                </a:solidFill>
                <a:latin typeface="Helvetica"/>
                <a:ea typeface="Helvetica"/>
                <a:cs typeface="Helvetica"/>
                <a:sym typeface="Helvetica"/>
              </a:rPr>
              <a:t>Interventions</a:t>
            </a:r>
          </a:p>
        </p:txBody>
      </p:sp>
      <p:sp>
        <p:nvSpPr>
          <p:cNvPr id="75" name="Shape 75"/>
          <p:cNvSpPr/>
          <p:nvPr/>
        </p:nvSpPr>
        <p:spPr>
          <a:xfrm>
            <a:off x="8991985" y="2172901"/>
            <a:ext cx="2283866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3500" b="1">
                <a:solidFill>
                  <a:srgbClr val="542686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1800"/>
              <a:t>Evaluate/Modify/Scale</a:t>
            </a:r>
          </a:p>
        </p:txBody>
      </p:sp>
      <p:sp>
        <p:nvSpPr>
          <p:cNvPr id="76" name="Shape 76"/>
          <p:cNvSpPr/>
          <p:nvPr/>
        </p:nvSpPr>
        <p:spPr>
          <a:xfrm>
            <a:off x="9643437" y="694407"/>
            <a:ext cx="1289810" cy="2205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2200"/>
            </a:lvl1pPr>
          </a:lstStyle>
          <a:p>
            <a:pPr lvl="0">
              <a:defRPr sz="1800"/>
            </a:pPr>
            <a:r>
              <a:rPr sz="1100"/>
              <a:t>Gonzalez, 2009; 2014</a:t>
            </a:r>
          </a:p>
        </p:txBody>
      </p:sp>
    </p:spTree>
    <p:extLst>
      <p:ext uri="{BB962C8B-B14F-4D97-AF65-F5344CB8AC3E}">
        <p14:creationId xmlns:p14="http://schemas.microsoft.com/office/powerpoint/2010/main" val="179357985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7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00"/>
                            </p:stCondLst>
                            <p:childTnLst>
                              <p:par>
                                <p:cTn id="9" presetID="9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(right)">
                                      <p:cBhvr>
                                        <p:cTn id="11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00"/>
                            </p:stCondLst>
                            <p:childTnLst>
                              <p:par>
                                <p:cTn id="19" presetID="9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(right)">
                                      <p:cBhvr>
                                        <p:cTn id="21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0"/>
                            </p:stCondLst>
                            <p:childTnLst>
                              <p:par>
                                <p:cTn id="29" presetID="9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(right)">
                                      <p:cBhvr>
                                        <p:cTn id="31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00"/>
                            </p:stCondLst>
                            <p:childTnLst>
                              <p:par>
                                <p:cTn id="39" presetID="9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(right)">
                                      <p:cBhvr>
                                        <p:cTn id="41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00"/>
                            </p:stCondLst>
                            <p:childTnLst>
                              <p:par>
                                <p:cTn id="49" presetID="9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(right)">
                                      <p:cBhvr>
                                        <p:cTn id="51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5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1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4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4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7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3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4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4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9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7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7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5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4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4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1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7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7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 advAuto="0"/>
      <p:bldP spid="42" grpId="0" animBg="1" advAuto="0"/>
      <p:bldP spid="43" grpId="0" animBg="1" advAuto="0"/>
      <p:bldP spid="44" grpId="0" animBg="1" advAuto="0"/>
      <p:bldP spid="45" grpId="0" animBg="1" advAuto="0"/>
      <p:bldP spid="51" grpId="0" animBg="1" advAuto="0"/>
      <p:bldP spid="57" grpId="0" animBg="1" advAuto="0"/>
      <p:bldP spid="62" grpId="0" animBg="1" advAuto="0"/>
      <p:bldP spid="68" grpId="0" animBg="1" advAuto="0"/>
      <p:bldP spid="69" grpId="0" animBg="1" advAuto="0"/>
      <p:bldP spid="70" grpId="0" animBg="1" advAuto="0"/>
      <p:bldP spid="71" grpId="0" animBg="1" advAuto="0"/>
      <p:bldP spid="72" grpId="0" animBg="1" advAuto="0"/>
      <p:bldP spid="73" grpId="0" animBg="1" advAuto="0"/>
      <p:bldP spid="74" grpId="0" animBg="1" advAuto="0"/>
      <p:bldP spid="75" grpId="0" animBg="1" advAuto="0"/>
      <p:bldP spid="76" grpId="0" animBg="1" advAuto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toddj\Desktop\mjc_bl_st_250t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4664" y="6033476"/>
            <a:ext cx="1827623" cy="760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Chart 3"/>
          <p:cNvGraphicFramePr>
            <a:graphicFrameLocks/>
          </p:cNvGraphicFramePr>
          <p:nvPr>
            <p:extLst/>
          </p:nvPr>
        </p:nvGraphicFramePr>
        <p:xfrm>
          <a:off x="1125044" y="477053"/>
          <a:ext cx="10608906" cy="65605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Rectangle 6"/>
          <p:cNvSpPr/>
          <p:nvPr/>
        </p:nvSpPr>
        <p:spPr>
          <a:xfrm>
            <a:off x="5268128" y="0"/>
            <a:ext cx="6532559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 sz="1400" b="1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en-US" sz="3200" dirty="0" smtClean="0"/>
              <a:t>Let’s Meet </a:t>
            </a:r>
            <a:r>
              <a:rPr lang="en-US" sz="3200" dirty="0"/>
              <a:t>O</a:t>
            </a:r>
            <a:r>
              <a:rPr lang="en-US" sz="3200" dirty="0" smtClean="0"/>
              <a:t>ur Students</a:t>
            </a:r>
          </a:p>
          <a:p>
            <a:pPr algn="ctr">
              <a:defRPr sz="1400" b="1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en-US" sz="3200" dirty="0" smtClean="0"/>
              <a:t>Fall </a:t>
            </a:r>
            <a:r>
              <a:rPr lang="en-US" sz="3200" dirty="0"/>
              <a:t>2015 Enrollment </a:t>
            </a:r>
            <a:r>
              <a:rPr lang="en-US" sz="3200" dirty="0" smtClean="0"/>
              <a:t>Data: Ethnicity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5626465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toddj\Desktop\mjc_bl_st_250t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4664" y="6033476"/>
            <a:ext cx="1827623" cy="760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CJ FTI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08427" y="5478913"/>
            <a:ext cx="609600" cy="609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83437" y="1323929"/>
            <a:ext cx="8259580" cy="415498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endParaRPr lang="en-US" sz="4400" b="1" dirty="0" smtClean="0"/>
          </a:p>
          <a:p>
            <a:pPr algn="ctr"/>
            <a:r>
              <a:rPr lang="en-US" sz="4400" b="1" dirty="0" smtClean="0"/>
              <a:t>First Time In College</a:t>
            </a:r>
          </a:p>
          <a:p>
            <a:pPr algn="ctr"/>
            <a:r>
              <a:rPr lang="en-US" sz="4400" b="1" dirty="0" smtClean="0"/>
              <a:t>Criminal Justice Major</a:t>
            </a:r>
          </a:p>
          <a:p>
            <a:pPr algn="ctr"/>
            <a:r>
              <a:rPr lang="en-US" sz="4400" b="1" dirty="0" smtClean="0"/>
              <a:t>AA Male</a:t>
            </a:r>
          </a:p>
          <a:p>
            <a:pPr algn="ctr"/>
            <a:endParaRPr lang="en-US" sz="4400" b="1" dirty="0"/>
          </a:p>
          <a:p>
            <a:pPr algn="ctr"/>
            <a:r>
              <a:rPr lang="en-US" sz="4400" b="1" dirty="0" smtClean="0"/>
              <a:t>Are We Ready For Our Students?</a:t>
            </a:r>
            <a:endParaRPr lang="en-US" sz="4400" b="1" dirty="0"/>
          </a:p>
        </p:txBody>
      </p:sp>
      <p:sp>
        <p:nvSpPr>
          <p:cNvPr id="8" name="Rectangle 7"/>
          <p:cNvSpPr/>
          <p:nvPr/>
        </p:nvSpPr>
        <p:spPr>
          <a:xfrm>
            <a:off x="2743284" y="624808"/>
            <a:ext cx="7539885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Student Testimonial</a:t>
            </a:r>
            <a:endParaRPr lang="en-US" sz="66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888914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82522445"/>
              </p:ext>
            </p:extLst>
          </p:nvPr>
        </p:nvGraphicFramePr>
        <p:xfrm>
          <a:off x="2286000" y="970384"/>
          <a:ext cx="8901404" cy="5029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3" name="Picture 2" descr="C:\Users\toddj\Desktop\mjc_bl_st_250t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4664" y="6033476"/>
            <a:ext cx="1827623" cy="760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558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rallax">
  <a:themeElements>
    <a:clrScheme name="Parallax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30ACEC"/>
      </a:accent1>
      <a:accent2>
        <a:srgbClr val="80C34F"/>
      </a:accent2>
      <a:accent3>
        <a:srgbClr val="E29D3E"/>
      </a:accent3>
      <a:accent4>
        <a:srgbClr val="D64A3B"/>
      </a:accent4>
      <a:accent5>
        <a:srgbClr val="D64787"/>
      </a:accent5>
      <a:accent6>
        <a:srgbClr val="A666E1"/>
      </a:accent6>
      <a:hlink>
        <a:srgbClr val="3085ED"/>
      </a:hlink>
      <a:folHlink>
        <a:srgbClr val="82B6F4"/>
      </a:folHlink>
    </a:clrScheme>
    <a:fontScheme name="Parallax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Parallax" id="{3388167B-A2EB-4685-9635-1831D9AEF8C4}" vid="{4F7A876A-7598-49CA-AFC8-8EDA2551E4A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TM03457496[[fn=Parallax]]</Template>
  <TotalTime>9062</TotalTime>
  <Words>844</Words>
  <Application>Microsoft Macintosh PowerPoint</Application>
  <PresentationFormat>Custom</PresentationFormat>
  <Paragraphs>191</Paragraphs>
  <Slides>21</Slides>
  <Notes>11</Notes>
  <HiddenSlides>0</HiddenSlides>
  <MMClips>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Parallax</vt:lpstr>
      <vt:lpstr>Modesto Junior College </vt:lpstr>
      <vt:lpstr>PowerPoint Presentation</vt:lpstr>
      <vt:lpstr>Where we’ve been…</vt:lpstr>
      <vt:lpstr>Where we’ve been…</vt:lpstr>
      <vt:lpstr>What’s on the horizon…</vt:lpstr>
      <vt:lpstr>PowerPoint Presentation</vt:lpstr>
      <vt:lpstr>PowerPoint Presentation</vt:lpstr>
      <vt:lpstr>PowerPoint Presentation</vt:lpstr>
      <vt:lpstr>PowerPoint Presentation</vt:lpstr>
      <vt:lpstr>Student Testimonial</vt:lpstr>
      <vt:lpstr>Student Testimonial</vt:lpstr>
      <vt:lpstr>Student Testimonial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Modesto Junior College </vt:lpstr>
    </vt:vector>
  </TitlesOfParts>
  <Company>Yosemite Community College District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Modesto Junior College</dc:title>
  <dc:creator>James Todd</dc:creator>
  <cp:lastModifiedBy>Flerida Zaragoza</cp:lastModifiedBy>
  <cp:revision>36</cp:revision>
  <cp:lastPrinted>2015-09-11T17:05:44Z</cp:lastPrinted>
  <dcterms:created xsi:type="dcterms:W3CDTF">2015-09-09T21:13:46Z</dcterms:created>
  <dcterms:modified xsi:type="dcterms:W3CDTF">2015-09-29T20:34:02Z</dcterms:modified>
</cp:coreProperties>
</file>