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8" r:id="rId3"/>
    <p:sldId id="257" r:id="rId4"/>
    <p:sldId id="285" r:id="rId5"/>
    <p:sldId id="286" r:id="rId6"/>
    <p:sldId id="287" r:id="rId7"/>
    <p:sldId id="259" r:id="rId8"/>
    <p:sldId id="263" r:id="rId9"/>
    <p:sldId id="264" r:id="rId10"/>
    <p:sldId id="260" r:id="rId11"/>
    <p:sldId id="288" r:id="rId12"/>
    <p:sldId id="267" r:id="rId13"/>
    <p:sldId id="268" r:id="rId14"/>
    <p:sldId id="269" r:id="rId15"/>
    <p:sldId id="270" r:id="rId16"/>
    <p:sldId id="266" r:id="rId17"/>
    <p:sldId id="272" r:id="rId18"/>
    <p:sldId id="273" r:id="rId19"/>
    <p:sldId id="289" r:id="rId20"/>
    <p:sldId id="284" r:id="rId21"/>
    <p:sldId id="282"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0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C97C4E1-12DF-4BE8-A195-73A2282CB413}" type="datetimeFigureOut">
              <a:rPr lang="en-US" smtClean="0"/>
              <a:t>11/6/2015</a:t>
            </a:fld>
            <a:endParaRPr lang="en-US"/>
          </a:p>
        </p:txBody>
      </p:sp>
      <p:sp>
        <p:nvSpPr>
          <p:cNvPr id="8" name="Slide Number Placeholder 7"/>
          <p:cNvSpPr>
            <a:spLocks noGrp="1"/>
          </p:cNvSpPr>
          <p:nvPr>
            <p:ph type="sldNum" sz="quarter" idx="11"/>
          </p:nvPr>
        </p:nvSpPr>
        <p:spPr/>
        <p:txBody>
          <a:bodyPr/>
          <a:lstStyle/>
          <a:p>
            <a:fld id="{E6677FE7-039A-4DFE-9DDC-B91BC9C7CF3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7C4E1-12DF-4BE8-A195-73A2282CB4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77FE7-039A-4DFE-9DDC-B91BC9C7CF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7C4E1-12DF-4BE8-A195-73A2282CB4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77FE7-039A-4DFE-9DDC-B91BC9C7CF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C97C4E1-12DF-4BE8-A195-73A2282CB4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77FE7-039A-4DFE-9DDC-B91BC9C7CF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7C4E1-12DF-4BE8-A195-73A2282CB413}"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77FE7-039A-4DFE-9DDC-B91BC9C7CF3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C97C4E1-12DF-4BE8-A195-73A2282CB41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77FE7-039A-4DFE-9DDC-B91BC9C7CF3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C97C4E1-12DF-4BE8-A195-73A2282CB413}"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77FE7-039A-4DFE-9DDC-B91BC9C7CF3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97C4E1-12DF-4BE8-A195-73A2282CB413}"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77FE7-039A-4DFE-9DDC-B91BC9C7CF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7C4E1-12DF-4BE8-A195-73A2282CB413}"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77FE7-039A-4DFE-9DDC-B91BC9C7CF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7C4E1-12DF-4BE8-A195-73A2282CB41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77FE7-039A-4DFE-9DDC-B91BC9C7CF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7C4E1-12DF-4BE8-A195-73A2282CB413}"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77FE7-039A-4DFE-9DDC-B91BC9C7CF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C97C4E1-12DF-4BE8-A195-73A2282CB413}" type="datetimeFigureOut">
              <a:rPr lang="en-US" smtClean="0"/>
              <a:t>11/6/2015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6677FE7-039A-4DFE-9DDC-B91BC9C7CF3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hyperlink" Target="http://www.ets.org/s/gre/pdf/gre_guide_table4.pdf" TargetMode="Externa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apaonline.org/resource/resmgr/Images/phil-test-scores-salaries.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online.wsj.com/public/resources/documents/info-Degrees_that_Pay_you_Back-sort.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Philosophy Restorative-Growth Positions</a:t>
            </a:r>
            <a:endParaRPr lang="en-US" dirty="0"/>
          </a:p>
        </p:txBody>
      </p:sp>
      <p:sp>
        <p:nvSpPr>
          <p:cNvPr id="3" name="Subtitle 2"/>
          <p:cNvSpPr>
            <a:spLocks noGrp="1"/>
          </p:cNvSpPr>
          <p:nvPr>
            <p:ph type="subTitle" idx="1"/>
          </p:nvPr>
        </p:nvSpPr>
        <p:spPr/>
        <p:txBody>
          <a:bodyPr/>
          <a:lstStyle/>
          <a:p>
            <a:r>
              <a:rPr lang="en-US" dirty="0" smtClean="0"/>
              <a:t>BBSS</a:t>
            </a:r>
            <a:endParaRPr lang="en-US" dirty="0"/>
          </a:p>
        </p:txBody>
      </p:sp>
      <p:pic>
        <p:nvPicPr>
          <p:cNvPr id="1028" name="Picture 4" descr="http://www.notablebiographies.com/images/uewb_05_img03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620" y="7169"/>
            <a:ext cx="1461380" cy="17818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pop.katinkamatson.com/sites/default/files/styles/member-photo/public/member-pictures/bk_724_patricia_s_churchland.jpg?itok=i9knAfo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queensu.ca/annualreport2013/sites/default/files/assets/jubilee-Kymlick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4871168"/>
            <a:ext cx="1752600" cy="198928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i.ytimg.com/vi/Ert7kXcujxc/maxresdefaul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5105400"/>
            <a:ext cx="3102992" cy="1745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32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533400"/>
          </a:xfrm>
        </p:spPr>
        <p:txBody>
          <a:bodyPr>
            <a:normAutofit fontScale="90000"/>
          </a:bodyPr>
          <a:lstStyle/>
          <a:p>
            <a:pPr lvl="0"/>
            <a:r>
              <a:rPr lang="en-US" sz="2800" dirty="0" smtClean="0"/>
              <a:t>We strive to develop our pedagogy to better serve our students</a:t>
            </a:r>
            <a:endParaRPr lang="en-US" sz="2800" dirty="0"/>
          </a:p>
        </p:txBody>
      </p:sp>
      <p:sp>
        <p:nvSpPr>
          <p:cNvPr id="3" name="Subtitle 2"/>
          <p:cNvSpPr>
            <a:spLocks noGrp="1"/>
          </p:cNvSpPr>
          <p:nvPr>
            <p:ph type="subTitle" idx="1"/>
          </p:nvPr>
        </p:nvSpPr>
        <p:spPr>
          <a:xfrm>
            <a:off x="609600" y="1066800"/>
            <a:ext cx="8153400" cy="5990376"/>
          </a:xfrm>
        </p:spPr>
        <p:txBody>
          <a:bodyPr>
            <a:normAutofit fontScale="55000" lnSpcReduction="20000"/>
          </a:bodyPr>
          <a:lstStyle/>
          <a:p>
            <a:pPr marL="457200" indent="-457200" algn="l">
              <a:spcAft>
                <a:spcPts val="600"/>
              </a:spcAft>
              <a:buFont typeface="Arial" panose="020B0604020202020204" pitchFamily="34" charset="0"/>
              <a:buChar char="•"/>
            </a:pPr>
            <a:r>
              <a:rPr lang="en-US" sz="3300" dirty="0" smtClean="0"/>
              <a:t>Recently the </a:t>
            </a:r>
            <a:r>
              <a:rPr lang="en-US" sz="3300" b="1" dirty="0" smtClean="0"/>
              <a:t>philosophy club </a:t>
            </a:r>
            <a:r>
              <a:rPr lang="en-US" sz="3300" dirty="0" smtClean="0"/>
              <a:t>sent nine students to the </a:t>
            </a:r>
            <a:r>
              <a:rPr lang="en-US" sz="3300" b="1" dirty="0" smtClean="0"/>
              <a:t>American Philosophy Association conference</a:t>
            </a:r>
            <a:r>
              <a:rPr lang="en-US" sz="3300" dirty="0" smtClean="0"/>
              <a:t> in San Francisco for four days. Students spent ~9 hours/day attending sessions.</a:t>
            </a:r>
          </a:p>
          <a:p>
            <a:pPr marL="457200" indent="-457200" algn="l">
              <a:spcAft>
                <a:spcPts val="600"/>
              </a:spcAft>
              <a:buFont typeface="Arial" panose="020B0604020202020204" pitchFamily="34" charset="0"/>
              <a:buChar char="•"/>
            </a:pPr>
            <a:r>
              <a:rPr lang="en-US" sz="3300" dirty="0" smtClean="0"/>
              <a:t>One of our full time instructors </a:t>
            </a:r>
            <a:r>
              <a:rPr lang="en-US" sz="3300" dirty="0" smtClean="0"/>
              <a:t>recently served two terms on </a:t>
            </a:r>
            <a:r>
              <a:rPr lang="en-US" sz="3300" dirty="0" smtClean="0"/>
              <a:t>the </a:t>
            </a:r>
            <a:r>
              <a:rPr lang="en-US" sz="3300" b="1" dirty="0" smtClean="0"/>
              <a:t>board </a:t>
            </a:r>
            <a:r>
              <a:rPr lang="en-US" sz="3300" b="1" dirty="0" smtClean="0"/>
              <a:t>of </a:t>
            </a:r>
            <a:r>
              <a:rPr lang="en-US" sz="3300" b="1" dirty="0" smtClean="0"/>
              <a:t>the American Association of Philosophy Teachers </a:t>
            </a:r>
            <a:r>
              <a:rPr lang="en-US" sz="3300" dirty="0" smtClean="0"/>
              <a:t>(AAPT</a:t>
            </a:r>
            <a:r>
              <a:rPr lang="en-US" sz="3300" dirty="0" smtClean="0"/>
              <a:t>) and has presented at numerous APA and AAPT sessions on pedagogy.</a:t>
            </a:r>
            <a:endParaRPr lang="en-US" sz="3300" dirty="0" smtClean="0"/>
          </a:p>
          <a:p>
            <a:pPr marL="457200" indent="-457200" algn="l">
              <a:spcAft>
                <a:spcPts val="600"/>
              </a:spcAft>
              <a:buFont typeface="Arial" panose="020B0604020202020204" pitchFamily="34" charset="0"/>
              <a:buChar char="•"/>
            </a:pPr>
            <a:r>
              <a:rPr lang="en-US" sz="3300" dirty="0" smtClean="0"/>
              <a:t>Past students have transferred to philosophy or humanities programs at Santa Clara, UCLA, Yale, Stanford, UC Berkeley, CSUs. </a:t>
            </a:r>
          </a:p>
          <a:p>
            <a:pPr marL="457200" indent="-457200" algn="l">
              <a:spcAft>
                <a:spcPts val="600"/>
              </a:spcAft>
              <a:buFont typeface="Arial" panose="020B0604020202020204" pitchFamily="34" charset="0"/>
              <a:buChar char="•"/>
            </a:pPr>
            <a:r>
              <a:rPr lang="en-US" sz="3300" dirty="0" smtClean="0"/>
              <a:t>One full time instructor and one adjunct </a:t>
            </a:r>
            <a:r>
              <a:rPr lang="en-US" sz="3300" dirty="0" smtClean="0"/>
              <a:t>attended the most recent</a:t>
            </a:r>
            <a:r>
              <a:rPr lang="en-US" sz="3300" b="1" dirty="0" smtClean="0"/>
              <a:t> </a:t>
            </a:r>
            <a:r>
              <a:rPr lang="en-US" sz="3300" b="1" dirty="0" smtClean="0"/>
              <a:t>biennial AAPT conference </a:t>
            </a:r>
            <a:r>
              <a:rPr lang="en-US" sz="3300" dirty="0" smtClean="0"/>
              <a:t>in the summer of 2014 in Minnesota; </a:t>
            </a:r>
          </a:p>
          <a:p>
            <a:pPr marL="457200" indent="-457200" algn="l">
              <a:spcAft>
                <a:spcPts val="600"/>
              </a:spcAft>
              <a:buFont typeface="Arial" panose="020B0604020202020204" pitchFamily="34" charset="0"/>
              <a:buChar char="•"/>
            </a:pPr>
            <a:r>
              <a:rPr lang="en-US" sz="3300" dirty="0" smtClean="0"/>
              <a:t>One full time instructor </a:t>
            </a:r>
            <a:r>
              <a:rPr lang="en-US" sz="3300" dirty="0" smtClean="0"/>
              <a:t>attended the </a:t>
            </a:r>
            <a:r>
              <a:rPr lang="en-US" sz="3300" dirty="0" smtClean="0"/>
              <a:t>premier conference on teaching and learning: </a:t>
            </a:r>
            <a:r>
              <a:rPr lang="en-US" sz="3300" b="1" dirty="0" smtClean="0"/>
              <a:t>the Lilly conference on evidence-based learning </a:t>
            </a:r>
            <a:r>
              <a:rPr lang="en-US" sz="3300" dirty="0" smtClean="0"/>
              <a:t>– in February 2014</a:t>
            </a:r>
            <a:r>
              <a:rPr lang="en-US" sz="3300" dirty="0" smtClean="0"/>
              <a:t>.</a:t>
            </a:r>
          </a:p>
          <a:p>
            <a:pPr marL="457200" indent="-457200" algn="l">
              <a:spcAft>
                <a:spcPts val="600"/>
              </a:spcAft>
              <a:buFont typeface="Arial" panose="020B0604020202020204" pitchFamily="34" charset="0"/>
              <a:buChar char="•"/>
            </a:pPr>
            <a:r>
              <a:rPr lang="en-US" sz="3300" dirty="0" smtClean="0"/>
              <a:t>In the Spring of 2015 a philosophy honors student was one of five </a:t>
            </a:r>
            <a:r>
              <a:rPr lang="en-US" sz="3300" b="1" dirty="0" err="1" smtClean="0"/>
              <a:t>Heslet</a:t>
            </a:r>
            <a:r>
              <a:rPr lang="en-US" sz="3300" dirty="0" smtClean="0"/>
              <a:t> finalists (out of 180 applicants) at the </a:t>
            </a:r>
            <a:r>
              <a:rPr lang="en-US" sz="3300" b="1" dirty="0" smtClean="0"/>
              <a:t>Bay Area Honors Symposium</a:t>
            </a:r>
            <a:r>
              <a:rPr lang="en-US" sz="3300" dirty="0" smtClean="0"/>
              <a:t> held at Stanford University</a:t>
            </a:r>
            <a:endParaRPr lang="en-US" sz="3300" dirty="0" smtClean="0"/>
          </a:p>
          <a:p>
            <a:pPr marL="457200" indent="-457200" algn="l">
              <a:spcAft>
                <a:spcPts val="600"/>
              </a:spcAft>
              <a:buFont typeface="Arial" panose="020B0604020202020204" pitchFamily="34" charset="0"/>
              <a:buChar char="•"/>
            </a:pPr>
            <a:r>
              <a:rPr lang="en-US" sz="3300" dirty="0" smtClean="0"/>
              <a:t>Our </a:t>
            </a:r>
            <a:r>
              <a:rPr lang="en-US" sz="3300" b="1" dirty="0" smtClean="0"/>
              <a:t>teaching evaluation process </a:t>
            </a:r>
            <a:r>
              <a:rPr lang="en-US" sz="3300" dirty="0" smtClean="0"/>
              <a:t>focuses on specific ways that we can improve our teaching and maximize student learning. Thus our evaluation process is </a:t>
            </a:r>
            <a:r>
              <a:rPr lang="en-US" sz="3300" b="1" dirty="0" smtClean="0"/>
              <a:t>supportive, yet often critical in nature</a:t>
            </a:r>
            <a:r>
              <a:rPr lang="en-US" sz="3300" dirty="0" smtClean="0"/>
              <a:t>, especially given the challenging subject matter that is philosophy. </a:t>
            </a:r>
          </a:p>
          <a:p>
            <a:endParaRPr lang="en-US" dirty="0" smtClean="0"/>
          </a:p>
          <a:p>
            <a:endParaRPr lang="en-US" dirty="0"/>
          </a:p>
        </p:txBody>
      </p:sp>
    </p:spTree>
    <p:extLst>
      <p:ext uri="{BB962C8B-B14F-4D97-AF65-F5344CB8AC3E}">
        <p14:creationId xmlns:p14="http://schemas.microsoft.com/office/powerpoint/2010/main" val="135450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533400"/>
          </a:xfrm>
        </p:spPr>
        <p:txBody>
          <a:bodyPr>
            <a:normAutofit/>
          </a:bodyPr>
          <a:lstStyle/>
          <a:p>
            <a:pPr lvl="0"/>
            <a:r>
              <a:rPr lang="en-US" sz="2800" dirty="0" smtClean="0"/>
              <a:t>We </a:t>
            </a:r>
            <a:r>
              <a:rPr lang="en-US" sz="2800" dirty="0" smtClean="0"/>
              <a:t>contribute to the MJC community… </a:t>
            </a:r>
            <a:endParaRPr lang="en-US" sz="2800" dirty="0"/>
          </a:p>
        </p:txBody>
      </p:sp>
      <p:sp>
        <p:nvSpPr>
          <p:cNvPr id="3" name="Subtitle 2"/>
          <p:cNvSpPr>
            <a:spLocks noGrp="1"/>
          </p:cNvSpPr>
          <p:nvPr>
            <p:ph type="subTitle" idx="1"/>
          </p:nvPr>
        </p:nvSpPr>
        <p:spPr>
          <a:xfrm>
            <a:off x="609600" y="1143000"/>
            <a:ext cx="8153400" cy="5486400"/>
          </a:xfrm>
        </p:spPr>
        <p:txBody>
          <a:bodyPr>
            <a:normAutofit/>
          </a:bodyPr>
          <a:lstStyle/>
          <a:p>
            <a:pPr marL="457200" indent="-457200" algn="l">
              <a:spcAft>
                <a:spcPts val="600"/>
              </a:spcAft>
              <a:buFont typeface="Arial" panose="020B0604020202020204" pitchFamily="34" charset="0"/>
              <a:buChar char="•"/>
            </a:pPr>
            <a:r>
              <a:rPr lang="en-US" sz="2000" dirty="0"/>
              <a:t>The philosophy department has initiated a pilot </a:t>
            </a:r>
            <a:r>
              <a:rPr lang="en-US" sz="2000" dirty="0" smtClean="0"/>
              <a:t>MJC </a:t>
            </a:r>
            <a:r>
              <a:rPr lang="en-US" sz="2000" b="1" dirty="0" smtClean="0"/>
              <a:t>Faculty </a:t>
            </a:r>
            <a:r>
              <a:rPr lang="en-US" sz="2000" b="1" dirty="0"/>
              <a:t>Learning Community </a:t>
            </a:r>
            <a:r>
              <a:rPr lang="en-US" sz="2000" dirty="0" smtClean="0"/>
              <a:t>with ten interdisciplinary faculty with </a:t>
            </a:r>
            <a:r>
              <a:rPr lang="en-US" sz="2000" dirty="0"/>
              <a:t>the support of the Instruction office and </a:t>
            </a:r>
            <a:r>
              <a:rPr lang="en-US" sz="2000" dirty="0" smtClean="0"/>
              <a:t>BBSS</a:t>
            </a:r>
          </a:p>
          <a:p>
            <a:pPr marL="457200" indent="-457200" algn="l">
              <a:spcAft>
                <a:spcPts val="600"/>
              </a:spcAft>
              <a:buFont typeface="Arial" panose="020B0604020202020204" pitchFamily="34" charset="0"/>
              <a:buChar char="•"/>
            </a:pPr>
            <a:r>
              <a:rPr lang="en-US" sz="2000" dirty="0" smtClean="0"/>
              <a:t>Our full time faculty member serves on the Modesto Area Partners in Science committee (</a:t>
            </a:r>
            <a:r>
              <a:rPr lang="en-US" sz="2000" b="1" dirty="0" smtClean="0"/>
              <a:t>MAPS</a:t>
            </a:r>
            <a:r>
              <a:rPr lang="en-US" sz="2000" dirty="0" smtClean="0"/>
              <a:t>), the Civic Engagement Project (</a:t>
            </a:r>
            <a:r>
              <a:rPr lang="en-US" sz="2000" b="1" dirty="0" smtClean="0"/>
              <a:t>CEP</a:t>
            </a:r>
            <a:r>
              <a:rPr lang="en-US" sz="2000" dirty="0" smtClean="0"/>
              <a:t>) committee and, as Academic Senate Secretary is co-chair of </a:t>
            </a:r>
            <a:r>
              <a:rPr lang="en-US" sz="2000" b="1" dirty="0" smtClean="0"/>
              <a:t>professional development </a:t>
            </a:r>
            <a:r>
              <a:rPr lang="en-US" sz="2000" dirty="0" smtClean="0"/>
              <a:t>for MJC and coordinates planning of semi-annual </a:t>
            </a:r>
            <a:r>
              <a:rPr lang="en-US" sz="2000" b="1" dirty="0" smtClean="0"/>
              <a:t>institute days</a:t>
            </a:r>
            <a:r>
              <a:rPr lang="en-US" sz="2000" dirty="0" smtClean="0"/>
              <a:t>.</a:t>
            </a:r>
          </a:p>
          <a:p>
            <a:pPr marL="457200" indent="-457200" algn="l">
              <a:spcAft>
                <a:spcPts val="600"/>
              </a:spcAft>
              <a:buFont typeface="Arial" panose="020B0604020202020204" pitchFamily="34" charset="0"/>
              <a:buChar char="•"/>
            </a:pPr>
            <a:r>
              <a:rPr lang="en-US" sz="2000" dirty="0" smtClean="0"/>
              <a:t>Our full time faculty member has presented at </a:t>
            </a:r>
            <a:r>
              <a:rPr lang="en-US" sz="2000" b="1" dirty="0" smtClean="0"/>
              <a:t>MICL</a:t>
            </a:r>
            <a:r>
              <a:rPr lang="en-US" sz="2000" dirty="0" smtClean="0"/>
              <a:t> (MJC), the MJC </a:t>
            </a:r>
            <a:r>
              <a:rPr lang="en-US" sz="2000" b="1" dirty="0" smtClean="0"/>
              <a:t>Science Colloquium</a:t>
            </a:r>
            <a:r>
              <a:rPr lang="en-US" sz="2000" dirty="0" smtClean="0"/>
              <a:t>, both </a:t>
            </a:r>
            <a:r>
              <a:rPr lang="en-US" sz="2000" b="1" dirty="0" smtClean="0"/>
              <a:t>APA</a:t>
            </a:r>
            <a:r>
              <a:rPr lang="en-US" sz="2000" dirty="0" smtClean="0"/>
              <a:t> and </a:t>
            </a:r>
            <a:r>
              <a:rPr lang="en-US" sz="2000" b="1" dirty="0" smtClean="0"/>
              <a:t>AAPT </a:t>
            </a:r>
            <a:r>
              <a:rPr lang="en-US" sz="2000" dirty="0" smtClean="0"/>
              <a:t>conferences, and the </a:t>
            </a:r>
            <a:r>
              <a:rPr lang="en-US" sz="2000" b="1" dirty="0" smtClean="0"/>
              <a:t>Great Plains Society for the Study of Argumentation </a:t>
            </a:r>
            <a:r>
              <a:rPr lang="en-US" sz="2000" dirty="0" smtClean="0"/>
              <a:t>conference.</a:t>
            </a:r>
          </a:p>
          <a:p>
            <a:pPr marL="457200" indent="-457200" algn="l">
              <a:spcAft>
                <a:spcPts val="600"/>
              </a:spcAft>
              <a:buFont typeface="Arial" panose="020B0604020202020204" pitchFamily="34" charset="0"/>
              <a:buChar char="•"/>
            </a:pPr>
            <a:endParaRPr lang="en-US" sz="2000" b="1" dirty="0"/>
          </a:p>
          <a:p>
            <a:endParaRPr lang="en-US" dirty="0" smtClean="0"/>
          </a:p>
          <a:p>
            <a:endParaRPr lang="en-US" dirty="0"/>
          </a:p>
        </p:txBody>
      </p:sp>
    </p:spTree>
    <p:extLst>
      <p:ext uri="{BB962C8B-B14F-4D97-AF65-F5344CB8AC3E}">
        <p14:creationId xmlns:p14="http://schemas.microsoft.com/office/powerpoint/2010/main" val="58892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685800"/>
          </a:xfrm>
        </p:spPr>
        <p:txBody>
          <a:bodyPr/>
          <a:lstStyle/>
          <a:p>
            <a:r>
              <a:rPr lang="en-US" b="1" dirty="0"/>
              <a:t/>
            </a:r>
            <a:br>
              <a:rPr lang="en-US" b="1" dirty="0"/>
            </a:br>
            <a:r>
              <a:rPr lang="en-US" sz="4000" b="1" dirty="0"/>
              <a:t>Philosophy is Interesting</a:t>
            </a:r>
            <a:endParaRPr lang="en-US" sz="4000" dirty="0"/>
          </a:p>
        </p:txBody>
      </p:sp>
      <p:sp>
        <p:nvSpPr>
          <p:cNvPr id="3" name="Subtitle 2"/>
          <p:cNvSpPr>
            <a:spLocks noGrp="1"/>
          </p:cNvSpPr>
          <p:nvPr>
            <p:ph type="subTitle" idx="1"/>
          </p:nvPr>
        </p:nvSpPr>
        <p:spPr>
          <a:xfrm>
            <a:off x="457200" y="1066800"/>
            <a:ext cx="7772400" cy="5257800"/>
          </a:xfrm>
        </p:spPr>
        <p:txBody>
          <a:bodyPr>
            <a:normAutofit fontScale="85000" lnSpcReduction="10000"/>
          </a:bodyPr>
          <a:lstStyle/>
          <a:p>
            <a:pPr algn="l" fontAlgn="base"/>
            <a:r>
              <a:rPr lang="en-US" dirty="0" smtClean="0"/>
              <a:t>Philosophy </a:t>
            </a:r>
            <a:r>
              <a:rPr lang="en-US" dirty="0"/>
              <a:t>asks some of the biggest questions that have ever been asked. A few of the central questions include the following</a:t>
            </a:r>
            <a:r>
              <a:rPr lang="en-US" dirty="0" smtClean="0"/>
              <a:t>.</a:t>
            </a:r>
          </a:p>
          <a:p>
            <a:pPr algn="l" fontAlgn="base"/>
            <a:endParaRPr lang="en-US" dirty="0"/>
          </a:p>
          <a:p>
            <a:pPr marL="342900" indent="-342900" algn="l" fontAlgn="base">
              <a:buFont typeface="Arial" panose="020B0604020202020204" pitchFamily="34" charset="0"/>
              <a:buChar char="•"/>
            </a:pPr>
            <a:r>
              <a:rPr lang="en-US" b="1" dirty="0"/>
              <a:t>Ethics.</a:t>
            </a:r>
            <a:r>
              <a:rPr lang="en-US" dirty="0"/>
              <a:t> What is the nature of the good, and how should we act?</a:t>
            </a:r>
          </a:p>
          <a:p>
            <a:pPr marL="342900" indent="-342900" algn="l" fontAlgn="base">
              <a:buFont typeface="Arial" panose="020B0604020202020204" pitchFamily="34" charset="0"/>
              <a:buChar char="•"/>
            </a:pPr>
            <a:r>
              <a:rPr lang="en-US" b="1" dirty="0"/>
              <a:t>Metaphysics.</a:t>
            </a:r>
            <a:r>
              <a:rPr lang="en-US" dirty="0"/>
              <a:t> What is the nature of reality? Does God exist, or free will, or a mind-independent world?</a:t>
            </a:r>
          </a:p>
          <a:p>
            <a:pPr marL="342900" indent="-342900" algn="l" fontAlgn="base">
              <a:buFont typeface="Arial" panose="020B0604020202020204" pitchFamily="34" charset="0"/>
              <a:buChar char="•"/>
            </a:pPr>
            <a:r>
              <a:rPr lang="en-US" b="1" dirty="0"/>
              <a:t>Epistemology.</a:t>
            </a:r>
            <a:r>
              <a:rPr lang="en-US" dirty="0"/>
              <a:t> What is knowledge, and what distinguishes it from mere belief or opinion?</a:t>
            </a:r>
          </a:p>
          <a:p>
            <a:pPr marL="342900" indent="-342900" algn="l" fontAlgn="base">
              <a:buFont typeface="Arial" panose="020B0604020202020204" pitchFamily="34" charset="0"/>
              <a:buChar char="•"/>
            </a:pPr>
            <a:r>
              <a:rPr lang="en-US" b="1" dirty="0"/>
              <a:t>Language.</a:t>
            </a:r>
            <a:r>
              <a:rPr lang="en-US" dirty="0"/>
              <a:t> How is it that language expresses meaning? How is it that language comes to refer to the world?</a:t>
            </a:r>
          </a:p>
          <a:p>
            <a:pPr marL="342900" indent="-342900" algn="l" fontAlgn="base">
              <a:buFont typeface="Arial" panose="020B0604020202020204" pitchFamily="34" charset="0"/>
              <a:buChar char="•"/>
            </a:pPr>
            <a:r>
              <a:rPr lang="en-US" b="1" dirty="0"/>
              <a:t>Politics and Law.</a:t>
            </a:r>
            <a:r>
              <a:rPr lang="en-US" dirty="0"/>
              <a:t> How should society be organized? What is the nature and aim of law?</a:t>
            </a:r>
          </a:p>
          <a:p>
            <a:pPr marL="342900" indent="-342900" algn="l" fontAlgn="base">
              <a:buFont typeface="Arial" panose="020B0604020202020204" pitchFamily="34" charset="0"/>
              <a:buChar char="•"/>
            </a:pPr>
            <a:r>
              <a:rPr lang="en-US" b="1" dirty="0"/>
              <a:t>Science.</a:t>
            </a:r>
            <a:r>
              <a:rPr lang="en-US" dirty="0"/>
              <a:t> What is science, and what makes it successful? What concepts and methods make science work?</a:t>
            </a:r>
          </a:p>
          <a:p>
            <a:endParaRPr lang="en-US" dirty="0"/>
          </a:p>
        </p:txBody>
      </p:sp>
    </p:spTree>
    <p:extLst>
      <p:ext uri="{BB962C8B-B14F-4D97-AF65-F5344CB8AC3E}">
        <p14:creationId xmlns:p14="http://schemas.microsoft.com/office/powerpoint/2010/main" val="100281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542" y="114421"/>
            <a:ext cx="8414658" cy="6501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2722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2.bp.blogspot.com/-d8NVsITmYnc/UfaEvEtUmnI/AAAAAAAAAqU/NK8ZB__PnzE/s1600/Verb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38" y="496480"/>
            <a:ext cx="4053990" cy="313508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1.bp.blogspot.com/-HQLfUvi4Ov0/UfaEGVHd6vI/AAAAAAAAAqM/yhy-x_B0ssk/s1600/Quantitativ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2380" y="3974910"/>
            <a:ext cx="3913696" cy="288309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3.bp.blogspot.com/-WK5n-jKcv18/UfayP7uaEpI/AAAAAAAAAqk/taOocyq2VF4/s1600/Analytical-Writ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682063"/>
            <a:ext cx="3726856" cy="30187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150429" y="5867400"/>
            <a:ext cx="2286000" cy="584775"/>
          </a:xfrm>
          <a:prstGeom prst="rect">
            <a:avLst/>
          </a:prstGeom>
        </p:spPr>
        <p:txBody>
          <a:bodyPr>
            <a:spAutoFit/>
          </a:bodyPr>
          <a:lstStyle/>
          <a:p>
            <a:pPr lvl="0"/>
            <a:r>
              <a:rPr lang="en-US" sz="800" i="1" dirty="0">
                <a:solidFill>
                  <a:prstClr val="black"/>
                </a:solidFill>
              </a:rPr>
              <a:t>The quantitative reasoning section measures mathematical ability and data interpretation skills. The score scale ranges from 130-170. </a:t>
            </a:r>
            <a:r>
              <a:rPr lang="en-US" sz="800" i="1" dirty="0">
                <a:solidFill>
                  <a:prstClr val="black"/>
                </a:solidFill>
                <a:hlinkClick r:id="rId5"/>
              </a:rPr>
              <a:t>Data from ETS</a:t>
            </a:r>
            <a:r>
              <a:rPr lang="en-US" sz="800" i="1" dirty="0">
                <a:solidFill>
                  <a:prstClr val="black"/>
                </a:solidFill>
              </a:rPr>
              <a:t> (PDF) for August 2011-April 2012.</a:t>
            </a:r>
            <a:endParaRPr lang="en-US" sz="800" dirty="0">
              <a:solidFill>
                <a:prstClr val="black"/>
              </a:solidFill>
            </a:endParaRPr>
          </a:p>
        </p:txBody>
      </p:sp>
      <p:sp>
        <p:nvSpPr>
          <p:cNvPr id="4" name="Rectangle 3"/>
          <p:cNvSpPr/>
          <p:nvPr/>
        </p:nvSpPr>
        <p:spPr>
          <a:xfrm>
            <a:off x="147895" y="3627303"/>
            <a:ext cx="3923362" cy="369332"/>
          </a:xfrm>
          <a:prstGeom prst="rect">
            <a:avLst/>
          </a:prstGeom>
        </p:spPr>
        <p:txBody>
          <a:bodyPr wrap="square">
            <a:spAutoFit/>
          </a:bodyPr>
          <a:lstStyle/>
          <a:p>
            <a:r>
              <a:rPr lang="en-US" sz="900" i="1" dirty="0"/>
              <a:t>The verbal section requires students to fill in the blank for sentences and answer comprehension questions about short passages, among other problems. </a:t>
            </a:r>
            <a:endParaRPr lang="en-US" sz="900" dirty="0"/>
          </a:p>
        </p:txBody>
      </p:sp>
      <p:sp>
        <p:nvSpPr>
          <p:cNvPr id="5" name="Rectangle 4"/>
          <p:cNvSpPr/>
          <p:nvPr/>
        </p:nvSpPr>
        <p:spPr>
          <a:xfrm>
            <a:off x="5105400" y="3583510"/>
            <a:ext cx="3788228" cy="369332"/>
          </a:xfrm>
          <a:prstGeom prst="rect">
            <a:avLst/>
          </a:prstGeom>
        </p:spPr>
        <p:txBody>
          <a:bodyPr wrap="square">
            <a:spAutoFit/>
          </a:bodyPr>
          <a:lstStyle/>
          <a:p>
            <a:r>
              <a:rPr lang="en-US" sz="900" i="1" dirty="0"/>
              <a:t>The analytical writing section requires two essays: an analysis of a flawed argument and a more general position paper on an issue. </a:t>
            </a:r>
            <a:endParaRPr lang="en-US" sz="900" dirty="0"/>
          </a:p>
        </p:txBody>
      </p:sp>
      <p:sp>
        <p:nvSpPr>
          <p:cNvPr id="6" name="TextBox 5"/>
          <p:cNvSpPr txBox="1"/>
          <p:nvPr/>
        </p:nvSpPr>
        <p:spPr>
          <a:xfrm>
            <a:off x="2667000" y="127148"/>
            <a:ext cx="4275529" cy="369332"/>
          </a:xfrm>
          <a:prstGeom prst="rect">
            <a:avLst/>
          </a:prstGeom>
          <a:noFill/>
        </p:spPr>
        <p:txBody>
          <a:bodyPr wrap="none" rtlCol="0">
            <a:spAutoFit/>
          </a:bodyPr>
          <a:lstStyle/>
          <a:p>
            <a:r>
              <a:rPr lang="en-US" dirty="0" smtClean="0"/>
              <a:t>GRE Scores by intended graduate major</a:t>
            </a:r>
            <a:endParaRPr lang="en-US" dirty="0"/>
          </a:p>
        </p:txBody>
      </p:sp>
    </p:spTree>
    <p:extLst>
      <p:ext uri="{BB962C8B-B14F-4D97-AF65-F5344CB8AC3E}">
        <p14:creationId xmlns:p14="http://schemas.microsoft.com/office/powerpoint/2010/main" val="328884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5181600" cy="1600200"/>
          </a:xfrm>
        </p:spPr>
        <p:txBody>
          <a:bodyPr/>
          <a:lstStyle/>
          <a:p>
            <a:r>
              <a:rPr lang="en-US" dirty="0" smtClean="0"/>
              <a:t>Philosophy is Powerful</a:t>
            </a:r>
            <a:endParaRPr lang="en-US" dirty="0"/>
          </a:p>
        </p:txBody>
      </p:sp>
      <p:sp>
        <p:nvSpPr>
          <p:cNvPr id="3" name="Content Placeholder 2"/>
          <p:cNvSpPr>
            <a:spLocks noGrp="1"/>
          </p:cNvSpPr>
          <p:nvPr>
            <p:ph idx="1"/>
          </p:nvPr>
        </p:nvSpPr>
        <p:spPr>
          <a:xfrm>
            <a:off x="304800" y="2667000"/>
            <a:ext cx="3276600" cy="304800"/>
          </a:xfrm>
        </p:spPr>
        <p:txBody>
          <a:bodyPr>
            <a:normAutofit/>
          </a:bodyPr>
          <a:lstStyle/>
          <a:p>
            <a:pPr marL="0" indent="0">
              <a:buNone/>
            </a:pPr>
            <a:r>
              <a:rPr lang="en-US" sz="1400" dirty="0" smtClean="0">
                <a:hlinkClick r:id="rId2"/>
              </a:rPr>
              <a:t>The Power of Philosophy - APA</a:t>
            </a:r>
            <a:endParaRPr lang="en-US" sz="1400" dirty="0"/>
          </a:p>
        </p:txBody>
      </p:sp>
      <p:pic>
        <p:nvPicPr>
          <p:cNvPr id="4098" name="Picture 2" descr="http://www.apaonline.org/resource/resmgr/Images/phil-test-scores-salari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122959"/>
            <a:ext cx="3581400" cy="6430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171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pays…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9662739"/>
              </p:ext>
            </p:extLst>
          </p:nvPr>
        </p:nvGraphicFramePr>
        <p:xfrm>
          <a:off x="381000" y="1548745"/>
          <a:ext cx="5257800" cy="4525961"/>
        </p:xfrm>
        <a:graphic>
          <a:graphicData uri="http://schemas.openxmlformats.org/drawingml/2006/table">
            <a:tbl>
              <a:tblPr/>
              <a:tblGrid>
                <a:gridCol w="2628900"/>
                <a:gridCol w="2628900"/>
              </a:tblGrid>
              <a:tr h="266233">
                <a:tc>
                  <a:txBody>
                    <a:bodyPr/>
                    <a:lstStyle/>
                    <a:p>
                      <a:r>
                        <a:rPr lang="en-US" sz="1300" b="1" dirty="0">
                          <a:effectLst/>
                          <a:latin typeface="inherit"/>
                        </a:rPr>
                        <a:t>Major</a:t>
                      </a:r>
                      <a:endParaRPr lang="en-US" sz="1300" dirty="0">
                        <a:effectLst/>
                        <a:latin typeface="inherit"/>
                      </a:endParaRP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b="1" dirty="0">
                          <a:effectLst/>
                          <a:latin typeface="inherit"/>
                        </a:rPr>
                        <a:t>Median Mid-Career Salary</a:t>
                      </a:r>
                      <a:endParaRPr lang="en-US" sz="1300" dirty="0">
                        <a:effectLst/>
                        <a:latin typeface="inherit"/>
                      </a:endParaRP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Economics</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$98,600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Computer Science</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$95,500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Finance</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$88,300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dirty="0">
                          <a:effectLst/>
                          <a:latin typeface="inherit"/>
                        </a:rPr>
                        <a:t>Information Systems</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$82,300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b="1">
                          <a:solidFill>
                            <a:srgbClr val="C80000"/>
                          </a:solidFill>
                          <a:effectLst/>
                          <a:latin typeface="inherit"/>
                        </a:rPr>
                        <a:t>Philosophy</a:t>
                      </a:r>
                      <a:endParaRPr lang="en-US" sz="1300">
                        <a:effectLst/>
                        <a:latin typeface="inherit"/>
                      </a:endParaRP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a:t>
                      </a:r>
                      <a:r>
                        <a:rPr lang="en-US" sz="1300" b="1">
                          <a:solidFill>
                            <a:srgbClr val="C80000"/>
                          </a:solidFill>
                          <a:effectLst/>
                          <a:latin typeface="inherit"/>
                        </a:rPr>
                        <a:t>$81,200</a:t>
                      </a:r>
                      <a:endParaRPr lang="en-US" sz="1300">
                        <a:effectLst/>
                        <a:latin typeface="inherit"/>
                      </a:endParaRP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Political Science</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$78,200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Business Management</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$72,100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Communications</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$70,000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Nursing</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$67,000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Biology</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$64,800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Psychology</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$60,400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Criminal Justice</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$56,300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Nutrition</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$55,300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Music</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$55,000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a:txBody>
                    <a:bodyPr/>
                    <a:lstStyle/>
                    <a:p>
                      <a:r>
                        <a:rPr lang="en-US" sz="1300">
                          <a:effectLst/>
                          <a:latin typeface="inherit"/>
                        </a:rPr>
                        <a:t>Education</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a:txBody>
                    <a:bodyPr/>
                    <a:lstStyle/>
                    <a:p>
                      <a:r>
                        <a:rPr lang="en-US" sz="1300">
                          <a:effectLst/>
                          <a:latin typeface="inherit"/>
                        </a:rPr>
                        <a:t>  $52,000</a:t>
                      </a: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r>
              <a:tr h="266233">
                <a:tc gridSpan="2">
                  <a:txBody>
                    <a:bodyPr/>
                    <a:lstStyle/>
                    <a:p>
                      <a:pPr algn="ctr"/>
                      <a:r>
                        <a:rPr lang="en-US" sz="1300" i="1" dirty="0">
                          <a:effectLst/>
                          <a:latin typeface="inherit"/>
                        </a:rPr>
                        <a:t>Data collected from the </a:t>
                      </a:r>
                      <a:r>
                        <a:rPr lang="en-US" sz="1300" i="1" u="none" strike="noStrike" dirty="0">
                          <a:solidFill>
                            <a:srgbClr val="990000"/>
                          </a:solidFill>
                          <a:effectLst/>
                          <a:latin typeface="inherit"/>
                          <a:hlinkClick r:id="rId2"/>
                        </a:rPr>
                        <a:t>Wall Street Journal</a:t>
                      </a:r>
                      <a:r>
                        <a:rPr lang="en-US" sz="1300" i="1" dirty="0">
                          <a:effectLst/>
                          <a:latin typeface="inherit"/>
                        </a:rPr>
                        <a:t>.</a:t>
                      </a:r>
                      <a:endParaRPr lang="en-US" sz="1300" dirty="0">
                        <a:effectLst/>
                        <a:latin typeface="inherit"/>
                      </a:endParaRPr>
                    </a:p>
                  </a:txBody>
                  <a:tcPr marL="66558" marR="66558" marT="33279" marB="33279" anchor="ctr">
                    <a:lnL w="47625" cap="flat" cmpd="sng" algn="ctr">
                      <a:solidFill>
                        <a:srgbClr val="E8E8E8"/>
                      </a:solidFill>
                      <a:prstDash val="solid"/>
                      <a:round/>
                      <a:headEnd type="none" w="med" len="med"/>
                      <a:tailEnd type="none" w="med" len="med"/>
                    </a:lnL>
                    <a:lnR w="47625" cap="flat" cmpd="sng" algn="ctr">
                      <a:solidFill>
                        <a:srgbClr val="E8E8E8"/>
                      </a:solidFill>
                      <a:prstDash val="solid"/>
                      <a:round/>
                      <a:headEnd type="none" w="med" len="med"/>
                      <a:tailEnd type="none" w="med" len="med"/>
                    </a:lnR>
                    <a:lnT w="47625" cap="flat" cmpd="sng" algn="ctr">
                      <a:solidFill>
                        <a:srgbClr val="E8E8E8"/>
                      </a:solidFill>
                      <a:prstDash val="solid"/>
                      <a:round/>
                      <a:headEnd type="none" w="med" len="med"/>
                      <a:tailEnd type="none" w="med" len="med"/>
                    </a:lnT>
                    <a:lnB w="47625" cap="flat" cmpd="sng" algn="ctr">
                      <a:solidFill>
                        <a:srgbClr val="E8E8E8"/>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5" name="TextBox 4"/>
          <p:cNvSpPr txBox="1"/>
          <p:nvPr/>
        </p:nvSpPr>
        <p:spPr>
          <a:xfrm>
            <a:off x="5791200" y="2057400"/>
            <a:ext cx="3124200" cy="1754326"/>
          </a:xfrm>
          <a:prstGeom prst="rect">
            <a:avLst/>
          </a:prstGeom>
          <a:noFill/>
        </p:spPr>
        <p:txBody>
          <a:bodyPr wrap="square" rtlCol="0">
            <a:spAutoFit/>
          </a:bodyPr>
          <a:lstStyle/>
          <a:p>
            <a:r>
              <a:rPr lang="en-US" dirty="0" smtClean="0"/>
              <a:t>And the study of philosophy is excellent preparation for entry into law school (LSAT), graduate school (GRE), business school (GMAT)</a:t>
            </a:r>
            <a:endParaRPr lang="en-US" dirty="0"/>
          </a:p>
        </p:txBody>
      </p:sp>
    </p:spTree>
    <p:extLst>
      <p:ext uri="{BB962C8B-B14F-4D97-AF65-F5344CB8AC3E}">
        <p14:creationId xmlns:p14="http://schemas.microsoft.com/office/powerpoint/2010/main" val="232125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sz="4000" dirty="0" smtClean="0"/>
              <a:t>Philosophy and Critical Thinking</a:t>
            </a:r>
            <a:endParaRPr lang="en-US" sz="4000" dirty="0"/>
          </a:p>
        </p:txBody>
      </p:sp>
      <p:sp>
        <p:nvSpPr>
          <p:cNvPr id="3" name="Content Placeholder 2"/>
          <p:cNvSpPr>
            <a:spLocks noGrp="1"/>
          </p:cNvSpPr>
          <p:nvPr>
            <p:ph idx="1"/>
          </p:nvPr>
        </p:nvSpPr>
        <p:spPr>
          <a:xfrm>
            <a:off x="381000" y="1371600"/>
            <a:ext cx="8229600" cy="5105400"/>
          </a:xfrm>
        </p:spPr>
        <p:txBody>
          <a:bodyPr/>
          <a:lstStyle/>
          <a:p>
            <a:r>
              <a:rPr lang="en-US" dirty="0" smtClean="0"/>
              <a:t>Critical Thinking is a required course for transfer to the CSUs.  </a:t>
            </a:r>
          </a:p>
          <a:p>
            <a:r>
              <a:rPr lang="en-US" dirty="0" smtClean="0"/>
              <a:t>Philosophy as a discipline introduced and developed critical thinking over the past 2,500 years. </a:t>
            </a:r>
          </a:p>
          <a:p>
            <a:r>
              <a:rPr lang="en-US" dirty="0" smtClean="0"/>
              <a:t>We offer many sections of critical thinking.  A full time growth hire will allow us to offer more critical thinking courses.</a:t>
            </a:r>
          </a:p>
          <a:p>
            <a:r>
              <a:rPr lang="en-US" dirty="0" smtClean="0"/>
              <a:t>1,236 students are earning an AA degree in General Studies. Philosophy courses, and critical thinking, are crucial to this degree.</a:t>
            </a:r>
            <a:endParaRPr lang="en-US" dirty="0"/>
          </a:p>
        </p:txBody>
      </p:sp>
    </p:spTree>
    <p:extLst>
      <p:ext uri="{BB962C8B-B14F-4D97-AF65-F5344CB8AC3E}">
        <p14:creationId xmlns:p14="http://schemas.microsoft.com/office/powerpoint/2010/main" val="101332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lstStyle/>
          <a:p>
            <a:pPr>
              <a:lnSpc>
                <a:spcPts val="4900"/>
              </a:lnSpc>
            </a:pPr>
            <a:r>
              <a:rPr lang="en-US" sz="3200" dirty="0" smtClean="0"/>
              <a:t>The study of philosophy directly facilitate  MJC Program Learning Outcomes</a:t>
            </a:r>
            <a:endParaRPr lang="en-US" sz="3200" dirty="0"/>
          </a:p>
        </p:txBody>
      </p:sp>
      <p:sp>
        <p:nvSpPr>
          <p:cNvPr id="3" name="Content Placeholder 2"/>
          <p:cNvSpPr>
            <a:spLocks noGrp="1"/>
          </p:cNvSpPr>
          <p:nvPr>
            <p:ph idx="1"/>
          </p:nvPr>
        </p:nvSpPr>
        <p:spPr>
          <a:xfrm>
            <a:off x="533400" y="1828800"/>
            <a:ext cx="8229600" cy="3733800"/>
          </a:xfrm>
        </p:spPr>
        <p:txBody>
          <a:bodyPr>
            <a:normAutofit/>
          </a:bodyPr>
          <a:lstStyle/>
          <a:p>
            <a:r>
              <a:rPr lang="en-US" sz="2800" i="1" dirty="0"/>
              <a:t>Demonstrate proficiency in</a:t>
            </a:r>
            <a:r>
              <a:rPr lang="en-US" sz="2800" dirty="0"/>
              <a:t> </a:t>
            </a:r>
            <a:r>
              <a:rPr lang="en-US" sz="2800" b="1" dirty="0"/>
              <a:t>LANGUAGE AND RATIONALITY</a:t>
            </a:r>
            <a:r>
              <a:rPr lang="en-US" sz="2800" dirty="0"/>
              <a:t>:</a:t>
            </a:r>
          </a:p>
          <a:p>
            <a:pPr lvl="1"/>
            <a:r>
              <a:rPr lang="en-US" sz="1800" dirty="0"/>
              <a:t>Demonstrating awareness of the interactive nature of communication involving effective listening, reading, writing, and speaking.</a:t>
            </a:r>
          </a:p>
          <a:p>
            <a:pPr lvl="1"/>
            <a:r>
              <a:rPr lang="en-US" sz="1800" dirty="0"/>
              <a:t>Demonstrating critical thinking in the analysis and production of communication.</a:t>
            </a:r>
          </a:p>
          <a:p>
            <a:pPr lvl="1"/>
            <a:r>
              <a:rPr lang="en-US" sz="1800" dirty="0"/>
              <a:t>Demonstrating the ability to find, evaluate, and use information in a variety of formats</a:t>
            </a:r>
            <a:r>
              <a:rPr lang="en-US" sz="1800" dirty="0" smtClean="0"/>
              <a:t>.</a:t>
            </a:r>
          </a:p>
          <a:p>
            <a:pPr lvl="1"/>
            <a:endParaRPr lang="en-US" dirty="0"/>
          </a:p>
          <a:p>
            <a:endParaRPr lang="en-US" dirty="0"/>
          </a:p>
        </p:txBody>
      </p:sp>
    </p:spTree>
    <p:extLst>
      <p:ext uri="{BB962C8B-B14F-4D97-AF65-F5344CB8AC3E}">
        <p14:creationId xmlns:p14="http://schemas.microsoft.com/office/powerpoint/2010/main" val="245579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lstStyle/>
          <a:p>
            <a:pPr>
              <a:lnSpc>
                <a:spcPts val="4900"/>
              </a:lnSpc>
            </a:pPr>
            <a:r>
              <a:rPr lang="en-US" sz="3200" dirty="0" smtClean="0"/>
              <a:t>Curriculum, SLO Assessments, Program Review</a:t>
            </a:r>
            <a:endParaRPr lang="en-US" sz="3200" dirty="0"/>
          </a:p>
        </p:txBody>
      </p:sp>
      <p:sp>
        <p:nvSpPr>
          <p:cNvPr id="3" name="Content Placeholder 2"/>
          <p:cNvSpPr>
            <a:spLocks noGrp="1"/>
          </p:cNvSpPr>
          <p:nvPr>
            <p:ph idx="1"/>
          </p:nvPr>
        </p:nvSpPr>
        <p:spPr>
          <a:xfrm>
            <a:off x="533400" y="1828800"/>
            <a:ext cx="8229600" cy="3733800"/>
          </a:xfrm>
        </p:spPr>
        <p:txBody>
          <a:bodyPr>
            <a:normAutofit/>
          </a:bodyPr>
          <a:lstStyle/>
          <a:p>
            <a:r>
              <a:rPr lang="en-US" sz="2800" i="1" dirty="0" smtClean="0"/>
              <a:t>We are on schedule with curriculum compliance, SLO assessments and program review</a:t>
            </a:r>
          </a:p>
          <a:p>
            <a:r>
              <a:rPr lang="en-US" sz="2800" i="1" dirty="0" smtClean="0"/>
              <a:t>Two additional hires will provide the resources to maximize and implement best-practices in SLO assessment and curriculum development. We are straining now to maintain these.</a:t>
            </a:r>
            <a:endParaRPr lang="en-US" sz="1800" dirty="0" smtClean="0"/>
          </a:p>
          <a:p>
            <a:pPr lvl="1"/>
            <a:endParaRPr lang="en-US" dirty="0"/>
          </a:p>
          <a:p>
            <a:endParaRPr lang="en-US" dirty="0"/>
          </a:p>
        </p:txBody>
      </p:sp>
    </p:spTree>
    <p:extLst>
      <p:ext uri="{BB962C8B-B14F-4D97-AF65-F5344CB8AC3E}">
        <p14:creationId xmlns:p14="http://schemas.microsoft.com/office/powerpoint/2010/main" val="261014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200"/>
          </a:xfrm>
        </p:spPr>
        <p:txBody>
          <a:bodyPr>
            <a:normAutofit/>
          </a:bodyPr>
          <a:lstStyle/>
          <a:p>
            <a:r>
              <a:rPr lang="en-US" sz="4800" dirty="0" smtClean="0"/>
              <a:t>Our Program…</a:t>
            </a:r>
            <a:endParaRPr lang="en-US" sz="4800" dirty="0"/>
          </a:p>
        </p:txBody>
      </p:sp>
      <p:sp>
        <p:nvSpPr>
          <p:cNvPr id="3" name="Subtitle 2"/>
          <p:cNvSpPr>
            <a:spLocks noGrp="1"/>
          </p:cNvSpPr>
          <p:nvPr>
            <p:ph type="subTitle" idx="1"/>
          </p:nvPr>
        </p:nvSpPr>
        <p:spPr>
          <a:xfrm>
            <a:off x="609600" y="990600"/>
            <a:ext cx="8229600" cy="5715000"/>
          </a:xfrm>
        </p:spPr>
        <p:txBody>
          <a:bodyPr>
            <a:noAutofit/>
          </a:bodyPr>
          <a:lstStyle/>
          <a:p>
            <a:pPr marL="342900" indent="-342900" algn="l">
              <a:buFont typeface="Arial" panose="020B0604020202020204" pitchFamily="34" charset="0"/>
              <a:buChar char="•"/>
            </a:pPr>
            <a:r>
              <a:rPr lang="en-US" dirty="0" smtClean="0">
                <a:solidFill>
                  <a:schemeClr val="tx1"/>
                </a:solidFill>
              </a:rPr>
              <a:t>Currently we have </a:t>
            </a:r>
            <a:r>
              <a:rPr lang="en-US" b="1" dirty="0" smtClean="0">
                <a:solidFill>
                  <a:schemeClr val="tx1"/>
                </a:solidFill>
              </a:rPr>
              <a:t>one</a:t>
            </a:r>
            <a:r>
              <a:rPr lang="en-US" dirty="0" smtClean="0">
                <a:solidFill>
                  <a:schemeClr val="tx1"/>
                </a:solidFill>
              </a:rPr>
              <a:t> full-time instructor, </a:t>
            </a:r>
            <a:r>
              <a:rPr lang="en-US" b="1" dirty="0" smtClean="0">
                <a:solidFill>
                  <a:schemeClr val="tx1"/>
                </a:solidFill>
              </a:rPr>
              <a:t>13</a:t>
            </a:r>
            <a:r>
              <a:rPr lang="en-US" dirty="0" smtClean="0">
                <a:solidFill>
                  <a:schemeClr val="tx1"/>
                </a:solidFill>
              </a:rPr>
              <a:t> transfer courses, </a:t>
            </a:r>
            <a:r>
              <a:rPr lang="en-US" b="1" dirty="0" smtClean="0">
                <a:solidFill>
                  <a:schemeClr val="tx1"/>
                </a:solidFill>
              </a:rPr>
              <a:t>45-55</a:t>
            </a:r>
            <a:r>
              <a:rPr lang="en-US" dirty="0" smtClean="0">
                <a:solidFill>
                  <a:schemeClr val="tx1"/>
                </a:solidFill>
              </a:rPr>
              <a:t> </a:t>
            </a:r>
            <a:r>
              <a:rPr lang="en-US" dirty="0" smtClean="0">
                <a:solidFill>
                  <a:schemeClr val="tx1"/>
                </a:solidFill>
              </a:rPr>
              <a:t>sections; we serve </a:t>
            </a:r>
            <a:r>
              <a:rPr lang="en-US" b="1" dirty="0" smtClean="0">
                <a:solidFill>
                  <a:schemeClr val="tx1"/>
                </a:solidFill>
              </a:rPr>
              <a:t>2,000 </a:t>
            </a:r>
            <a:r>
              <a:rPr lang="en-US" dirty="0" smtClean="0">
                <a:solidFill>
                  <a:schemeClr val="tx1"/>
                </a:solidFill>
              </a:rPr>
              <a:t>students a year.  </a:t>
            </a:r>
            <a:endParaRPr lang="en-US" dirty="0" smtClean="0">
              <a:solidFill>
                <a:schemeClr val="tx1"/>
              </a:solidFill>
            </a:endParaRPr>
          </a:p>
          <a:p>
            <a:pPr marL="342900" indent="-342900" algn="l">
              <a:buFont typeface="Arial" panose="020B0604020202020204" pitchFamily="34" charset="0"/>
              <a:buChar char="•"/>
            </a:pPr>
            <a:endParaRPr lang="en-US"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As of fall 2014 we have an </a:t>
            </a:r>
            <a:r>
              <a:rPr lang="en-US" b="1" dirty="0" smtClean="0">
                <a:solidFill>
                  <a:schemeClr val="tx1"/>
                </a:solidFill>
              </a:rPr>
              <a:t>AAT</a:t>
            </a:r>
            <a:r>
              <a:rPr lang="en-US" dirty="0" smtClean="0">
                <a:solidFill>
                  <a:schemeClr val="tx1"/>
                </a:solidFill>
              </a:rPr>
              <a:t> degree – already we have 22 </a:t>
            </a:r>
            <a:r>
              <a:rPr lang="en-US" dirty="0" smtClean="0">
                <a:solidFill>
                  <a:schemeClr val="tx1"/>
                </a:solidFill>
              </a:rPr>
              <a:t>majors . . . </a:t>
            </a:r>
          </a:p>
          <a:p>
            <a:pPr algn="l"/>
            <a:endParaRPr lang="en-US"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We are </a:t>
            </a:r>
            <a:r>
              <a:rPr lang="en-US" b="1" dirty="0" smtClean="0">
                <a:solidFill>
                  <a:schemeClr val="tx1"/>
                </a:solidFill>
              </a:rPr>
              <a:t>down 67% </a:t>
            </a:r>
            <a:r>
              <a:rPr lang="en-US" dirty="0" smtClean="0">
                <a:solidFill>
                  <a:schemeClr val="tx1"/>
                </a:solidFill>
              </a:rPr>
              <a:t>since 2012 in FT staffing.</a:t>
            </a:r>
          </a:p>
          <a:p>
            <a:pPr marL="800100" lvl="1" indent="-342900" algn="l">
              <a:buFont typeface="Arial" panose="020B0604020202020204" pitchFamily="34" charset="0"/>
              <a:buChar char="•"/>
            </a:pPr>
            <a:r>
              <a:rPr lang="en-US" dirty="0" smtClean="0">
                <a:solidFill>
                  <a:schemeClr val="tx1"/>
                </a:solidFill>
              </a:rPr>
              <a:t>In the past three years </a:t>
            </a:r>
            <a:r>
              <a:rPr lang="en-US" b="1" dirty="0" smtClean="0">
                <a:solidFill>
                  <a:schemeClr val="tx1"/>
                </a:solidFill>
              </a:rPr>
              <a:t>two</a:t>
            </a:r>
            <a:r>
              <a:rPr lang="en-US" dirty="0" smtClean="0">
                <a:solidFill>
                  <a:schemeClr val="tx1"/>
                </a:solidFill>
              </a:rPr>
              <a:t> of our normal three full time professors retired (2012 and 2015). We seek two restorative “growth” positions to replace both positions as we are down 67% in full time positions</a:t>
            </a:r>
            <a:r>
              <a:rPr lang="en-US" dirty="0" smtClean="0">
                <a:solidFill>
                  <a:schemeClr val="tx1"/>
                </a:solidFill>
              </a:rPr>
              <a:t>.</a:t>
            </a:r>
          </a:p>
          <a:p>
            <a:pPr marL="800100" lvl="1" indent="-342900" algn="l">
              <a:buFont typeface="Arial" panose="020B0604020202020204" pitchFamily="34" charset="0"/>
              <a:buChar char="•"/>
            </a:pPr>
            <a:endParaRPr lang="en-US" dirty="0" smtClean="0">
              <a:solidFill>
                <a:schemeClr val="tx1"/>
              </a:solidFill>
            </a:endParaRPr>
          </a:p>
          <a:p>
            <a:pPr marL="342900" indent="-342900" algn="l">
              <a:buFont typeface="Arial" panose="020B0604020202020204" pitchFamily="34" charset="0"/>
              <a:buChar char="•"/>
            </a:pPr>
            <a:r>
              <a:rPr lang="en-US" b="1" dirty="0" smtClean="0">
                <a:solidFill>
                  <a:schemeClr val="tx1"/>
                </a:solidFill>
              </a:rPr>
              <a:t>A new upper division course: PHIL 400 - Medical and Bioethics </a:t>
            </a:r>
            <a:r>
              <a:rPr lang="en-US" dirty="0" smtClean="0">
                <a:solidFill>
                  <a:schemeClr val="tx1"/>
                </a:solidFill>
              </a:rPr>
              <a:t>is a required component of the new four-year </a:t>
            </a:r>
            <a:r>
              <a:rPr lang="en-US" dirty="0" smtClean="0">
                <a:solidFill>
                  <a:schemeClr val="tx1"/>
                </a:solidFill>
              </a:rPr>
              <a:t>Respiratory Care D</a:t>
            </a:r>
            <a:r>
              <a:rPr lang="en-US" dirty="0" smtClean="0">
                <a:solidFill>
                  <a:schemeClr val="tx1"/>
                </a:solidFill>
              </a:rPr>
              <a:t>egree</a:t>
            </a:r>
            <a:endParaRPr lang="en-US" dirty="0" smtClean="0">
              <a:solidFill>
                <a:schemeClr val="tx1"/>
              </a:solidFill>
            </a:endParaRPr>
          </a:p>
        </p:txBody>
      </p:sp>
    </p:spTree>
    <p:extLst>
      <p:ext uri="{BB962C8B-B14F-4D97-AF65-F5344CB8AC3E}">
        <p14:creationId xmlns:p14="http://schemas.microsoft.com/office/powerpoint/2010/main" val="29535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15636" y="152400"/>
            <a:ext cx="8229600" cy="6096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2800" i="1" dirty="0" smtClean="0"/>
              <a:t>Demonstrate proficiency in</a:t>
            </a:r>
            <a:r>
              <a:rPr lang="en-US" sz="2800" dirty="0" smtClean="0"/>
              <a:t> </a:t>
            </a:r>
            <a:r>
              <a:rPr lang="en-US" sz="2800" b="1" dirty="0" smtClean="0"/>
              <a:t>HUMANITIES</a:t>
            </a:r>
            <a:r>
              <a:rPr lang="en-US" sz="2800" dirty="0" smtClean="0"/>
              <a:t>:</a:t>
            </a:r>
          </a:p>
          <a:p>
            <a:pPr lvl="1"/>
            <a:r>
              <a:rPr lang="en-US" dirty="0" smtClean="0"/>
              <a:t>Demonstrating </a:t>
            </a:r>
            <a:r>
              <a:rPr lang="en-US" dirty="0"/>
              <a:t>awareness of the various ways that culture and ethnicity affect individual experience and society as a whole.</a:t>
            </a:r>
          </a:p>
          <a:p>
            <a:pPr lvl="1"/>
            <a:r>
              <a:rPr lang="en-US" dirty="0"/>
              <a:t>Demonstrating the ability to make well considered aesthetic judgments</a:t>
            </a:r>
            <a:r>
              <a:rPr lang="en-US" dirty="0" smtClean="0"/>
              <a:t>.</a:t>
            </a:r>
          </a:p>
          <a:p>
            <a:pPr lvl="1"/>
            <a:endParaRPr lang="en-US" dirty="0" smtClean="0"/>
          </a:p>
          <a:p>
            <a:r>
              <a:rPr lang="en-US" sz="2800" i="1" dirty="0"/>
              <a:t>Demonstrate proficiency in</a:t>
            </a:r>
            <a:r>
              <a:rPr lang="en-US" sz="2800" dirty="0"/>
              <a:t> </a:t>
            </a:r>
            <a:r>
              <a:rPr lang="en-US" sz="2800" b="1" dirty="0"/>
              <a:t>NATURAL SCIENCE</a:t>
            </a:r>
            <a:r>
              <a:rPr lang="en-US" sz="2800" dirty="0"/>
              <a:t>:</a:t>
            </a:r>
          </a:p>
          <a:p>
            <a:pPr lvl="1"/>
            <a:r>
              <a:rPr lang="en-US" dirty="0"/>
              <a:t>Explaining how the scientific method is used to solve problems.</a:t>
            </a:r>
          </a:p>
          <a:p>
            <a:pPr lvl="1"/>
            <a:r>
              <a:rPr lang="en-US" dirty="0"/>
              <a:t>Describing how scientific discoveries and theories affect human activities</a:t>
            </a:r>
            <a:r>
              <a:rPr lang="en-US" dirty="0" smtClean="0"/>
              <a:t>.</a:t>
            </a:r>
          </a:p>
          <a:p>
            <a:pPr lvl="1"/>
            <a:endParaRPr lang="en-US" dirty="0"/>
          </a:p>
          <a:p>
            <a:r>
              <a:rPr lang="en-US" sz="2800" i="1" dirty="0"/>
              <a:t>Demonstrate proficiency in </a:t>
            </a:r>
            <a:r>
              <a:rPr lang="en-US" sz="2800" b="1" dirty="0"/>
              <a:t>SOCIAL AND BEHAVIORAL SCIENCE</a:t>
            </a:r>
            <a:r>
              <a:rPr lang="en-US" sz="2800" dirty="0"/>
              <a:t>:</a:t>
            </a:r>
          </a:p>
          <a:p>
            <a:pPr lvl="1"/>
            <a:r>
              <a:rPr lang="en-US" dirty="0"/>
              <a:t>Describing how societies and social subgroups have operated in various times and cultures.</a:t>
            </a:r>
          </a:p>
          <a:p>
            <a:pPr lvl="1"/>
            <a:r>
              <a:rPr lang="en-US" dirty="0"/>
              <a:t>Analyzing the ways that individuals act and have acted in response to their societies.</a:t>
            </a:r>
          </a:p>
          <a:p>
            <a:pPr lvl="1"/>
            <a:endParaRPr lang="en-US" dirty="0"/>
          </a:p>
          <a:p>
            <a:pPr lvl="1"/>
            <a:endParaRPr lang="en-US" sz="1800" dirty="0" smtClean="0"/>
          </a:p>
          <a:p>
            <a:pPr lvl="1"/>
            <a:endParaRPr lang="en-US" sz="1800" dirty="0" smtClean="0"/>
          </a:p>
          <a:p>
            <a:pPr lvl="1"/>
            <a:endParaRPr lang="en-US" dirty="0" smtClean="0"/>
          </a:p>
          <a:p>
            <a:endParaRPr lang="en-US" dirty="0"/>
          </a:p>
        </p:txBody>
      </p:sp>
      <p:sp>
        <p:nvSpPr>
          <p:cNvPr id="4" name="Rectangle 3"/>
          <p:cNvSpPr/>
          <p:nvPr/>
        </p:nvSpPr>
        <p:spPr>
          <a:xfrm>
            <a:off x="381000" y="2136339"/>
            <a:ext cx="6477000" cy="369332"/>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54107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8183"/>
            <a:ext cx="4038600" cy="6465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876800" y="1385887"/>
            <a:ext cx="4038600" cy="2308324"/>
          </a:xfrm>
          <a:prstGeom prst="rect">
            <a:avLst/>
          </a:prstGeom>
          <a:noFill/>
        </p:spPr>
        <p:txBody>
          <a:bodyPr wrap="square" rtlCol="0">
            <a:spAutoFit/>
          </a:bodyPr>
          <a:lstStyle/>
          <a:p>
            <a:r>
              <a:rPr lang="en-US" dirty="0"/>
              <a:t> </a:t>
            </a:r>
            <a:r>
              <a:rPr lang="en-US" dirty="0" smtClean="0"/>
              <a:t>”</a:t>
            </a:r>
            <a:r>
              <a:rPr lang="en-US" dirty="0"/>
              <a:t> As state universities cut back on humanities programs in order to deal with budget shortfalls, </a:t>
            </a:r>
            <a:r>
              <a:rPr lang="en-US" dirty="0" smtClean="0"/>
              <a:t>LaGuardia </a:t>
            </a:r>
            <a:r>
              <a:rPr lang="en-US" dirty="0"/>
              <a:t>Community College in Queens, N.Y., is going in the opposite direction. At LaGuardia, philosophy is king: Of the 17,000 matriculated students, </a:t>
            </a:r>
            <a:r>
              <a:rPr lang="en-US" dirty="0" smtClean="0"/>
              <a:t>4,500 </a:t>
            </a:r>
            <a:r>
              <a:rPr lang="en-US" dirty="0"/>
              <a:t>are taking philosophy</a:t>
            </a:r>
            <a:r>
              <a:rPr lang="en-US" dirty="0" smtClean="0"/>
              <a:t>.”</a:t>
            </a:r>
            <a:endParaRPr lang="en-US" dirty="0"/>
          </a:p>
        </p:txBody>
      </p:sp>
    </p:spTree>
    <p:extLst>
      <p:ext uri="{BB962C8B-B14F-4D97-AF65-F5344CB8AC3E}">
        <p14:creationId xmlns:p14="http://schemas.microsoft.com/office/powerpoint/2010/main" val="2659875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752600"/>
          </a:xfrm>
        </p:spPr>
        <p:txBody>
          <a:bodyPr>
            <a:normAutofit/>
          </a:bodyPr>
          <a:lstStyle/>
          <a:p>
            <a:r>
              <a:rPr lang="en-US" sz="3600" dirty="0" smtClean="0"/>
              <a:t>Restoration of our 2012 and 2015 positions will result in continued growth and student success</a:t>
            </a:r>
            <a:endParaRPr lang="en-US" sz="3600" dirty="0"/>
          </a:p>
        </p:txBody>
      </p:sp>
      <p:sp>
        <p:nvSpPr>
          <p:cNvPr id="3" name="Subtitle 2"/>
          <p:cNvSpPr>
            <a:spLocks noGrp="1"/>
          </p:cNvSpPr>
          <p:nvPr>
            <p:ph type="subTitle" idx="1"/>
          </p:nvPr>
        </p:nvSpPr>
        <p:spPr>
          <a:xfrm>
            <a:off x="685800" y="2286000"/>
            <a:ext cx="7924800" cy="4343400"/>
          </a:xfrm>
        </p:spPr>
        <p:txBody>
          <a:bodyPr>
            <a:normAutofit/>
          </a:bodyPr>
          <a:lstStyle/>
          <a:p>
            <a:pPr marL="457200" indent="-457200" algn="l">
              <a:buFont typeface="Arial" panose="020B0604020202020204" pitchFamily="34" charset="0"/>
              <a:buChar char="•"/>
            </a:pPr>
            <a:r>
              <a:rPr lang="en-US" dirty="0" smtClean="0"/>
              <a:t>We have a large program.</a:t>
            </a:r>
          </a:p>
          <a:p>
            <a:pPr marL="457200" indent="-457200" algn="l">
              <a:buFont typeface="Arial" panose="020B0604020202020204" pitchFamily="34" charset="0"/>
              <a:buChar char="•"/>
            </a:pPr>
            <a:r>
              <a:rPr lang="en-US" dirty="0" smtClean="0"/>
              <a:t>Two full </a:t>
            </a:r>
            <a:r>
              <a:rPr lang="en-US" dirty="0" smtClean="0"/>
              <a:t>time growth/restorative </a:t>
            </a:r>
            <a:r>
              <a:rPr lang="en-US" dirty="0" smtClean="0"/>
              <a:t>hires permit </a:t>
            </a:r>
            <a:r>
              <a:rPr lang="en-US" dirty="0" smtClean="0"/>
              <a:t>more student-faculty connection and thus improved student success.</a:t>
            </a:r>
          </a:p>
          <a:p>
            <a:pPr marL="457200" indent="-457200" algn="l">
              <a:buFont typeface="Arial" panose="020B0604020202020204" pitchFamily="34" charset="0"/>
              <a:buChar char="•"/>
            </a:pPr>
            <a:r>
              <a:rPr lang="en-US" dirty="0" smtClean="0"/>
              <a:t>Two</a:t>
            </a:r>
            <a:r>
              <a:rPr lang="en-US" dirty="0" smtClean="0"/>
              <a:t> </a:t>
            </a:r>
            <a:r>
              <a:rPr lang="en-US" dirty="0" smtClean="0"/>
              <a:t>full time growth/restorative </a:t>
            </a:r>
            <a:r>
              <a:rPr lang="en-US" dirty="0" smtClean="0"/>
              <a:t>hires </a:t>
            </a:r>
            <a:r>
              <a:rPr lang="en-US" dirty="0" smtClean="0"/>
              <a:t>will result in a more robust philosophy curriculum and allows for increased emphasis on developing program support for students such as tutoring. </a:t>
            </a:r>
          </a:p>
          <a:p>
            <a:pPr marL="457200" indent="-457200" algn="l">
              <a:buFont typeface="Arial" panose="020B0604020202020204" pitchFamily="34" charset="0"/>
              <a:buChar char="•"/>
            </a:pPr>
            <a:r>
              <a:rPr lang="en-US" dirty="0" smtClean="0"/>
              <a:t>A full time growth/restorative hire reduces the likelihood of future shrinkage of our program.</a:t>
            </a:r>
          </a:p>
          <a:p>
            <a:endParaRPr lang="en-US" dirty="0"/>
          </a:p>
        </p:txBody>
      </p:sp>
    </p:spTree>
    <p:extLst>
      <p:ext uri="{BB962C8B-B14F-4D97-AF65-F5344CB8AC3E}">
        <p14:creationId xmlns:p14="http://schemas.microsoft.com/office/powerpoint/2010/main" val="131944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2743200"/>
          </a:xfrm>
        </p:spPr>
        <p:txBody>
          <a:bodyPr>
            <a:normAutofit fontScale="90000"/>
          </a:bodyPr>
          <a:lstStyle/>
          <a:p>
            <a:r>
              <a:rPr lang="en-US" sz="6000" dirty="0" smtClean="0"/>
              <a:t>We are down 67% in full time staffing compared to 2012</a:t>
            </a:r>
            <a:endParaRPr lang="en-US" dirty="0"/>
          </a:p>
        </p:txBody>
      </p:sp>
      <p:sp>
        <p:nvSpPr>
          <p:cNvPr id="3" name="Subtitle 2"/>
          <p:cNvSpPr>
            <a:spLocks noGrp="1"/>
          </p:cNvSpPr>
          <p:nvPr>
            <p:ph type="subTitle" idx="1"/>
          </p:nvPr>
        </p:nvSpPr>
        <p:spPr>
          <a:xfrm>
            <a:off x="914400" y="3429000"/>
            <a:ext cx="7467600" cy="990600"/>
          </a:xfrm>
        </p:spPr>
        <p:txBody>
          <a:bodyPr>
            <a:normAutofit fontScale="92500" lnSpcReduction="20000"/>
          </a:bodyPr>
          <a:lstStyle/>
          <a:p>
            <a:r>
              <a:rPr lang="en-US" sz="3200" dirty="0" smtClean="0"/>
              <a:t>Joseph retired in 2012</a:t>
            </a:r>
          </a:p>
          <a:p>
            <a:r>
              <a:rPr lang="en-US" sz="3200" dirty="0" smtClean="0"/>
              <a:t>Stan retired in 2015 (mid-summer)</a:t>
            </a:r>
            <a:endParaRPr lang="en-US" dirty="0"/>
          </a:p>
        </p:txBody>
      </p:sp>
    </p:spTree>
    <p:extLst>
      <p:ext uri="{BB962C8B-B14F-4D97-AF65-F5344CB8AC3E}">
        <p14:creationId xmlns:p14="http://schemas.microsoft.com/office/powerpoint/2010/main" val="537091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200"/>
          </a:xfrm>
        </p:spPr>
        <p:txBody>
          <a:bodyPr>
            <a:normAutofit/>
          </a:bodyPr>
          <a:lstStyle/>
          <a:p>
            <a:r>
              <a:rPr lang="en-US" sz="4800" dirty="0" smtClean="0"/>
              <a:t>Some data…</a:t>
            </a:r>
            <a:endParaRPr lang="en-US" sz="4800" dirty="0"/>
          </a:p>
        </p:txBody>
      </p:sp>
      <p:sp>
        <p:nvSpPr>
          <p:cNvPr id="3" name="Subtitle 2"/>
          <p:cNvSpPr>
            <a:spLocks noGrp="1"/>
          </p:cNvSpPr>
          <p:nvPr>
            <p:ph type="subTitle" idx="1"/>
          </p:nvPr>
        </p:nvSpPr>
        <p:spPr>
          <a:xfrm>
            <a:off x="609600" y="990600"/>
            <a:ext cx="8229600" cy="5715000"/>
          </a:xfrm>
        </p:spPr>
        <p:txBody>
          <a:bodyPr>
            <a:noAutofit/>
          </a:bodyPr>
          <a:lstStyle/>
          <a:p>
            <a:pPr algn="l"/>
            <a:r>
              <a:rPr lang="en-US" sz="3600" b="1" dirty="0" smtClean="0">
                <a:solidFill>
                  <a:schemeClr val="tx1"/>
                </a:solidFill>
              </a:rPr>
              <a:t>PRODUCTIVITY, COST, WORKLOAD</a:t>
            </a:r>
          </a:p>
          <a:p>
            <a:pPr marL="342900" indent="-342900" algn="l">
              <a:buFont typeface="Arial" panose="020B0604020202020204" pitchFamily="34" charset="0"/>
              <a:buChar char="•"/>
            </a:pPr>
            <a:r>
              <a:rPr lang="en-US" b="1" dirty="0" smtClean="0">
                <a:solidFill>
                  <a:schemeClr val="tx1"/>
                </a:solidFill>
              </a:rPr>
              <a:t>FTES</a:t>
            </a:r>
            <a:r>
              <a:rPr lang="en-US" dirty="0" smtClean="0">
                <a:solidFill>
                  <a:schemeClr val="tx1"/>
                </a:solidFill>
              </a:rPr>
              <a:t>: 93/semester; 214/year </a:t>
            </a:r>
            <a:r>
              <a:rPr lang="en-US" sz="1600" dirty="0" smtClean="0">
                <a:solidFill>
                  <a:schemeClr val="tx1"/>
                </a:solidFill>
              </a:rPr>
              <a:t>(</a:t>
            </a:r>
            <a:r>
              <a:rPr lang="en-US" sz="1600" dirty="0" err="1" smtClean="0">
                <a:solidFill>
                  <a:schemeClr val="tx1"/>
                </a:solidFill>
              </a:rPr>
              <a:t>avg</a:t>
            </a:r>
            <a:r>
              <a:rPr lang="en-US" sz="1600" dirty="0" smtClean="0">
                <a:solidFill>
                  <a:schemeClr val="tx1"/>
                </a:solidFill>
              </a:rPr>
              <a:t> of 2013-2015</a:t>
            </a:r>
            <a:r>
              <a:rPr lang="en-US" sz="1600" dirty="0" smtClean="0">
                <a:solidFill>
                  <a:schemeClr val="tx1"/>
                </a:solidFill>
              </a:rPr>
              <a:t>)</a:t>
            </a:r>
          </a:p>
          <a:p>
            <a:pPr marL="342900" indent="-342900" algn="l">
              <a:buFont typeface="Arial" panose="020B0604020202020204" pitchFamily="34" charset="0"/>
              <a:buChar char="•"/>
            </a:pPr>
            <a:endParaRPr lang="en-US" sz="1600" dirty="0" smtClean="0">
              <a:solidFill>
                <a:schemeClr val="tx1"/>
              </a:solidFill>
            </a:endParaRPr>
          </a:p>
          <a:p>
            <a:pPr marL="342900" indent="-342900" algn="l">
              <a:buFont typeface="Arial" panose="020B0604020202020204" pitchFamily="34" charset="0"/>
              <a:buChar char="•"/>
            </a:pPr>
            <a:r>
              <a:rPr lang="en-US" b="1" dirty="0" smtClean="0">
                <a:solidFill>
                  <a:schemeClr val="tx1"/>
                </a:solidFill>
              </a:rPr>
              <a:t>Workload</a:t>
            </a:r>
            <a:r>
              <a:rPr lang="en-US" dirty="0" smtClean="0">
                <a:solidFill>
                  <a:schemeClr val="tx1"/>
                </a:solidFill>
              </a:rPr>
              <a:t> </a:t>
            </a:r>
            <a:r>
              <a:rPr lang="en-US" sz="1600" dirty="0" smtClean="0">
                <a:solidFill>
                  <a:schemeClr val="tx1"/>
                </a:solidFill>
              </a:rPr>
              <a:t>(program, curriculum, evaluations, </a:t>
            </a:r>
            <a:r>
              <a:rPr lang="en-US" sz="1600" dirty="0" err="1" smtClean="0">
                <a:solidFill>
                  <a:schemeClr val="tx1"/>
                </a:solidFill>
              </a:rPr>
              <a:t>etc</a:t>
            </a:r>
            <a:r>
              <a:rPr lang="en-US" sz="1600" dirty="0" smtClean="0">
                <a:solidFill>
                  <a:schemeClr val="tx1"/>
                </a:solidFill>
              </a:rPr>
              <a:t>) </a:t>
            </a:r>
            <a:r>
              <a:rPr lang="en-US" dirty="0" smtClean="0">
                <a:solidFill>
                  <a:schemeClr val="tx1"/>
                </a:solidFill>
              </a:rPr>
              <a:t>per full-time position </a:t>
            </a:r>
            <a:r>
              <a:rPr lang="en-US" sz="2000" dirty="0" smtClean="0">
                <a:solidFill>
                  <a:schemeClr val="tx1"/>
                </a:solidFill>
              </a:rPr>
              <a:t>(#FTES/#FT faculty): </a:t>
            </a:r>
          </a:p>
          <a:p>
            <a:pPr marL="800100" lvl="1" indent="-342900" algn="l">
              <a:buFont typeface="Arial" panose="020B0604020202020204" pitchFamily="34" charset="0"/>
              <a:buChar char="•"/>
            </a:pPr>
            <a:r>
              <a:rPr lang="en-US" sz="2000" dirty="0" smtClean="0">
                <a:solidFill>
                  <a:schemeClr val="tx1"/>
                </a:solidFill>
              </a:rPr>
              <a:t>214 FTES served per each philosophy </a:t>
            </a:r>
            <a:r>
              <a:rPr lang="en-US" sz="2000" dirty="0" smtClean="0">
                <a:solidFill>
                  <a:schemeClr val="tx1"/>
                </a:solidFill>
              </a:rPr>
              <a:t>full time professor</a:t>
            </a:r>
            <a:endParaRPr lang="en-US" sz="2000" dirty="0" smtClean="0">
              <a:solidFill>
                <a:schemeClr val="tx1"/>
              </a:solidFill>
            </a:endParaRPr>
          </a:p>
          <a:p>
            <a:pPr marL="800100" lvl="1" indent="-342900" algn="l">
              <a:buFont typeface="Arial" panose="020B0604020202020204" pitchFamily="34" charset="0"/>
              <a:buChar char="•"/>
            </a:pPr>
            <a:r>
              <a:rPr lang="en-US" sz="2000" dirty="0" smtClean="0">
                <a:solidFill>
                  <a:schemeClr val="tx1"/>
                </a:solidFill>
              </a:rPr>
              <a:t>80 FTES </a:t>
            </a:r>
            <a:r>
              <a:rPr lang="en-US" sz="2000" dirty="0" smtClean="0">
                <a:solidFill>
                  <a:schemeClr val="tx1"/>
                </a:solidFill>
              </a:rPr>
              <a:t>(or less) served </a:t>
            </a:r>
            <a:r>
              <a:rPr lang="en-US" sz="2000" dirty="0" smtClean="0">
                <a:solidFill>
                  <a:schemeClr val="tx1"/>
                </a:solidFill>
              </a:rPr>
              <a:t>per each </a:t>
            </a:r>
            <a:r>
              <a:rPr lang="en-US" sz="2000" dirty="0" smtClean="0">
                <a:solidFill>
                  <a:schemeClr val="tx1"/>
                </a:solidFill>
              </a:rPr>
              <a:t>full time MJC professor (</a:t>
            </a:r>
            <a:r>
              <a:rPr lang="en-US" sz="2000" dirty="0" err="1" smtClean="0">
                <a:solidFill>
                  <a:schemeClr val="tx1"/>
                </a:solidFill>
              </a:rPr>
              <a:t>avg</a:t>
            </a:r>
            <a:r>
              <a:rPr lang="en-US" sz="2000" dirty="0" smtClean="0">
                <a:solidFill>
                  <a:schemeClr val="tx1"/>
                </a:solidFill>
              </a:rPr>
              <a:t> </a:t>
            </a:r>
            <a:r>
              <a:rPr lang="en-US" sz="2000" dirty="0" smtClean="0">
                <a:solidFill>
                  <a:schemeClr val="tx1"/>
                </a:solidFill>
              </a:rPr>
              <a:t>– estimated) </a:t>
            </a:r>
            <a:endParaRPr lang="en-US" sz="2000" dirty="0" smtClean="0">
              <a:solidFill>
                <a:schemeClr val="tx1"/>
              </a:solidFill>
            </a:endParaRPr>
          </a:p>
          <a:p>
            <a:pPr marL="800100" lvl="1" indent="-342900" algn="l">
              <a:buFont typeface="Arial" panose="020B0604020202020204" pitchFamily="34" charset="0"/>
              <a:buChar char="•"/>
            </a:pPr>
            <a:endParaRPr lang="en-US" sz="2000" dirty="0" smtClean="0">
              <a:solidFill>
                <a:schemeClr val="tx1"/>
              </a:solidFill>
            </a:endParaRPr>
          </a:p>
          <a:p>
            <a:pPr marL="342900" indent="-342900" algn="l">
              <a:buFont typeface="Arial" panose="020B0604020202020204" pitchFamily="34" charset="0"/>
              <a:buChar char="•"/>
            </a:pPr>
            <a:r>
              <a:rPr lang="en-US" b="1" dirty="0" smtClean="0">
                <a:solidFill>
                  <a:schemeClr val="tx1"/>
                </a:solidFill>
              </a:rPr>
              <a:t>Cost</a:t>
            </a:r>
            <a:r>
              <a:rPr lang="en-US" dirty="0" smtClean="0">
                <a:solidFill>
                  <a:schemeClr val="tx1"/>
                </a:solidFill>
              </a:rPr>
              <a:t>: </a:t>
            </a:r>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r>
              <a:rPr lang="en-US" dirty="0" smtClean="0">
                <a:solidFill>
                  <a:schemeClr val="tx1"/>
                </a:solidFill>
              </a:rPr>
              <a:t>lowest per 11 programs in BSS ($49K</a:t>
            </a:r>
            <a:r>
              <a:rPr lang="en-US" dirty="0" smtClean="0">
                <a:solidFill>
                  <a:schemeClr val="tx1"/>
                </a:solidFill>
              </a:rPr>
              <a:t>)</a:t>
            </a:r>
          </a:p>
          <a:p>
            <a:pPr marL="342900" indent="-342900" algn="l">
              <a:buFont typeface="Arial" panose="020B0604020202020204" pitchFamily="34" charset="0"/>
              <a:buChar char="•"/>
            </a:pPr>
            <a:r>
              <a:rPr lang="en-US" b="1" dirty="0" smtClean="0">
                <a:solidFill>
                  <a:schemeClr val="tx1"/>
                </a:solidFill>
              </a:rPr>
              <a:t>Net </a:t>
            </a:r>
            <a:r>
              <a:rPr lang="en-US" b="1" dirty="0" smtClean="0">
                <a:solidFill>
                  <a:schemeClr val="accent5"/>
                </a:solidFill>
              </a:rPr>
              <a:t>$$</a:t>
            </a:r>
            <a:r>
              <a:rPr lang="en-US" b="1" dirty="0" smtClean="0">
                <a:solidFill>
                  <a:schemeClr val="tx1"/>
                </a:solidFill>
              </a:rPr>
              <a:t> benefit: </a:t>
            </a:r>
            <a:r>
              <a:rPr lang="en-US" dirty="0">
                <a:solidFill>
                  <a:schemeClr val="tx1"/>
                </a:solidFill>
              </a:rPr>
              <a:t>#1 in net/FTES in BSS’ 11 programs ($1.6K</a:t>
            </a:r>
            <a:r>
              <a:rPr lang="en-US" dirty="0" smtClean="0">
                <a:solidFill>
                  <a:schemeClr val="tx1"/>
                </a:solidFill>
              </a:rPr>
              <a:t>)</a:t>
            </a:r>
            <a:endParaRPr lang="en-US" dirty="0" smtClean="0">
              <a:solidFill>
                <a:schemeClr val="tx1"/>
              </a:solidFill>
            </a:endParaRPr>
          </a:p>
          <a:p>
            <a:pPr marL="342900" indent="-342900" algn="l">
              <a:buFont typeface="Arial" panose="020B0604020202020204" pitchFamily="34" charset="0"/>
              <a:buChar char="•"/>
            </a:pPr>
            <a:r>
              <a:rPr lang="en-US" b="1" dirty="0" smtClean="0">
                <a:solidFill>
                  <a:schemeClr val="tx1"/>
                </a:solidFill>
              </a:rPr>
              <a:t>Productivity</a:t>
            </a:r>
            <a:r>
              <a:rPr lang="en-US" dirty="0" smtClean="0">
                <a:solidFill>
                  <a:schemeClr val="tx1"/>
                </a:solidFill>
              </a:rPr>
              <a:t> (WSCH/FTEF): 635 (2015) vs. MJC </a:t>
            </a:r>
            <a:r>
              <a:rPr lang="en-US" dirty="0" err="1" smtClean="0">
                <a:solidFill>
                  <a:schemeClr val="tx1"/>
                </a:solidFill>
              </a:rPr>
              <a:t>avg</a:t>
            </a:r>
            <a:r>
              <a:rPr lang="en-US" dirty="0" smtClean="0">
                <a:solidFill>
                  <a:schemeClr val="tx1"/>
                </a:solidFill>
              </a:rPr>
              <a:t> of ~500</a:t>
            </a:r>
          </a:p>
        </p:txBody>
      </p:sp>
    </p:spTree>
    <p:extLst>
      <p:ext uri="{BB962C8B-B14F-4D97-AF65-F5344CB8AC3E}">
        <p14:creationId xmlns:p14="http://schemas.microsoft.com/office/powerpoint/2010/main" val="168184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200"/>
          </a:xfrm>
        </p:spPr>
        <p:txBody>
          <a:bodyPr>
            <a:normAutofit/>
          </a:bodyPr>
          <a:lstStyle/>
          <a:p>
            <a:r>
              <a:rPr lang="en-US" sz="4800" dirty="0" smtClean="0"/>
              <a:t>Some data…</a:t>
            </a:r>
            <a:endParaRPr lang="en-US" sz="4800" dirty="0"/>
          </a:p>
        </p:txBody>
      </p:sp>
      <p:sp>
        <p:nvSpPr>
          <p:cNvPr id="3" name="Subtitle 2"/>
          <p:cNvSpPr>
            <a:spLocks noGrp="1"/>
          </p:cNvSpPr>
          <p:nvPr>
            <p:ph type="subTitle" idx="1"/>
          </p:nvPr>
        </p:nvSpPr>
        <p:spPr>
          <a:xfrm>
            <a:off x="609600" y="990600"/>
            <a:ext cx="8229600" cy="5715000"/>
          </a:xfrm>
        </p:spPr>
        <p:txBody>
          <a:bodyPr>
            <a:noAutofit/>
          </a:bodyPr>
          <a:lstStyle/>
          <a:p>
            <a:pPr algn="l"/>
            <a:r>
              <a:rPr lang="en-US" sz="3600" b="1" dirty="0">
                <a:solidFill>
                  <a:schemeClr val="tx1"/>
                </a:solidFill>
              </a:rPr>
              <a:t>FILL RATES, SUCCESS, RETENTION</a:t>
            </a:r>
          </a:p>
          <a:p>
            <a:pPr marL="342900" indent="-342900" algn="l">
              <a:buFont typeface="Arial" panose="020B0604020202020204" pitchFamily="34" charset="0"/>
              <a:buChar char="•"/>
            </a:pPr>
            <a:r>
              <a:rPr lang="en-US" dirty="0">
                <a:solidFill>
                  <a:schemeClr val="tx1"/>
                </a:solidFill>
              </a:rPr>
              <a:t>Census fill rates: ~95% (many wait-listed classes)</a:t>
            </a:r>
          </a:p>
          <a:p>
            <a:pPr marL="342900" indent="-342900" algn="l">
              <a:buFont typeface="Arial" panose="020B0604020202020204" pitchFamily="34" charset="0"/>
              <a:buChar char="•"/>
            </a:pPr>
            <a:r>
              <a:rPr lang="en-US" dirty="0">
                <a:solidFill>
                  <a:schemeClr val="tx1"/>
                </a:solidFill>
              </a:rPr>
              <a:t>Success/retention rates for a very challenging subject: 61%/81</a:t>
            </a:r>
            <a:r>
              <a:rPr lang="en-US" dirty="0" smtClean="0">
                <a:solidFill>
                  <a:schemeClr val="tx1"/>
                </a:solidFill>
              </a:rPr>
              <a:t>%</a:t>
            </a:r>
          </a:p>
          <a:p>
            <a:pPr marL="342900" indent="-342900" algn="l">
              <a:buFont typeface="Arial" panose="020B0604020202020204" pitchFamily="34" charset="0"/>
              <a:buChar char="•"/>
            </a:pPr>
            <a:endParaRPr lang="en-US" dirty="0">
              <a:solidFill>
                <a:schemeClr val="tx1"/>
              </a:solidFill>
            </a:endParaRPr>
          </a:p>
          <a:p>
            <a:pPr algn="l"/>
            <a:r>
              <a:rPr lang="en-US" sz="3600" b="1" dirty="0" smtClean="0">
                <a:solidFill>
                  <a:schemeClr val="tx1"/>
                </a:solidFill>
              </a:rPr>
              <a:t>GOING FORWARD WITH RESTORATIVE HIRES</a:t>
            </a:r>
            <a:endParaRPr lang="en-US" sz="3600" b="1" dirty="0">
              <a:solidFill>
                <a:schemeClr val="tx1"/>
              </a:solidFill>
            </a:endParaRPr>
          </a:p>
          <a:p>
            <a:pPr marL="342900" indent="-342900" algn="l">
              <a:buFont typeface="Arial" panose="020B0604020202020204" pitchFamily="34" charset="0"/>
              <a:buChar char="•"/>
            </a:pPr>
            <a:r>
              <a:rPr lang="en-US" dirty="0">
                <a:solidFill>
                  <a:schemeClr val="tx1"/>
                </a:solidFill>
              </a:rPr>
              <a:t>With two restorative hires: 15 to 20 more sections/year; 70-100FTES w/overloads and summer</a:t>
            </a:r>
          </a:p>
          <a:p>
            <a:pPr algn="l"/>
            <a:endParaRPr lang="en-US" dirty="0">
              <a:solidFill>
                <a:schemeClr val="tx1"/>
              </a:solidFill>
            </a:endParaRPr>
          </a:p>
        </p:txBody>
      </p:sp>
    </p:spTree>
    <p:extLst>
      <p:ext uri="{BB962C8B-B14F-4D97-AF65-F5344CB8AC3E}">
        <p14:creationId xmlns:p14="http://schemas.microsoft.com/office/powerpoint/2010/main" val="82431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2743200"/>
          </a:xfrm>
        </p:spPr>
        <p:txBody>
          <a:bodyPr>
            <a:normAutofit fontScale="90000"/>
          </a:bodyPr>
          <a:lstStyle/>
          <a:p>
            <a:r>
              <a:rPr lang="en-US" sz="6000" dirty="0" smtClean="0"/>
              <a:t>We are down 67% in full time staffing compared to 2012</a:t>
            </a:r>
            <a:endParaRPr lang="en-US" dirty="0"/>
          </a:p>
        </p:txBody>
      </p:sp>
      <p:sp>
        <p:nvSpPr>
          <p:cNvPr id="3" name="Subtitle 2"/>
          <p:cNvSpPr>
            <a:spLocks noGrp="1"/>
          </p:cNvSpPr>
          <p:nvPr>
            <p:ph type="subTitle" idx="1"/>
          </p:nvPr>
        </p:nvSpPr>
        <p:spPr>
          <a:xfrm>
            <a:off x="914400" y="3429000"/>
            <a:ext cx="7467600" cy="990600"/>
          </a:xfrm>
        </p:spPr>
        <p:txBody>
          <a:bodyPr>
            <a:normAutofit fontScale="92500" lnSpcReduction="20000"/>
          </a:bodyPr>
          <a:lstStyle/>
          <a:p>
            <a:r>
              <a:rPr lang="en-US" sz="3200" dirty="0" smtClean="0"/>
              <a:t>Joseph retired in 2012</a:t>
            </a:r>
          </a:p>
          <a:p>
            <a:r>
              <a:rPr lang="en-US" sz="3200" dirty="0" smtClean="0"/>
              <a:t>Stan retired in 2015 (mid-summer)</a:t>
            </a:r>
            <a:endParaRPr lang="en-US" dirty="0"/>
          </a:p>
        </p:txBody>
      </p:sp>
    </p:spTree>
    <p:extLst>
      <p:ext uri="{BB962C8B-B14F-4D97-AF65-F5344CB8AC3E}">
        <p14:creationId xmlns:p14="http://schemas.microsoft.com/office/powerpoint/2010/main" val="1558396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10600" cy="3048000"/>
          </a:xfrm>
        </p:spPr>
        <p:txBody>
          <a:bodyPr>
            <a:noAutofit/>
          </a:bodyPr>
          <a:lstStyle/>
          <a:p>
            <a:r>
              <a:rPr lang="en-US" sz="3600" dirty="0" smtClean="0"/>
              <a:t>Our philosophy program is one of two MJC programs that meet students’ CSU and UC transfer/graduation requirements in three areas:</a:t>
            </a:r>
            <a:endParaRPr lang="en-US" sz="3600" dirty="0"/>
          </a:p>
        </p:txBody>
      </p:sp>
      <p:sp>
        <p:nvSpPr>
          <p:cNvPr id="3" name="Subtitle 2"/>
          <p:cNvSpPr>
            <a:spLocks noGrp="1"/>
          </p:cNvSpPr>
          <p:nvPr>
            <p:ph type="subTitle" idx="1"/>
          </p:nvPr>
        </p:nvSpPr>
        <p:spPr>
          <a:xfrm>
            <a:off x="1371600" y="3200400"/>
            <a:ext cx="6400800" cy="2667000"/>
          </a:xfrm>
        </p:spPr>
        <p:txBody>
          <a:bodyPr>
            <a:normAutofit/>
          </a:bodyPr>
          <a:lstStyle/>
          <a:p>
            <a:r>
              <a:rPr lang="en-US" sz="4800" dirty="0" smtClean="0"/>
              <a:t>Critical Thinking</a:t>
            </a:r>
          </a:p>
          <a:p>
            <a:r>
              <a:rPr lang="en-US" sz="4800" dirty="0" smtClean="0"/>
              <a:t>Humanities</a:t>
            </a:r>
          </a:p>
          <a:p>
            <a:r>
              <a:rPr lang="en-US" sz="4800" dirty="0" smtClean="0"/>
              <a:t>Social Science</a:t>
            </a:r>
            <a:endParaRPr lang="en-US" sz="4800" dirty="0"/>
          </a:p>
        </p:txBody>
      </p:sp>
    </p:spTree>
    <p:extLst>
      <p:ext uri="{BB962C8B-B14F-4D97-AF65-F5344CB8AC3E}">
        <p14:creationId xmlns:p14="http://schemas.microsoft.com/office/powerpoint/2010/main" val="114650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067050"/>
          </a:xfrm>
        </p:spPr>
        <p:txBody>
          <a:bodyPr>
            <a:normAutofit/>
          </a:bodyPr>
          <a:lstStyle/>
          <a:p>
            <a:pPr algn="l"/>
            <a:r>
              <a:rPr lang="en-US" sz="2800" dirty="0" smtClean="0"/>
              <a:t>Students who take philosophy learn to think independently, they learn how to read difficult texts, they learn how to formulate good arguments… all while exploring the world of learning, the world of the academy – the social sciences, sciences, humanities, and the arts.</a:t>
            </a:r>
            <a:endParaRPr lang="en-US" sz="2800" dirty="0"/>
          </a:p>
        </p:txBody>
      </p:sp>
      <p:sp>
        <p:nvSpPr>
          <p:cNvPr id="3" name="Subtitle 2"/>
          <p:cNvSpPr>
            <a:spLocks noGrp="1"/>
          </p:cNvSpPr>
          <p:nvPr>
            <p:ph type="subTitle" idx="1"/>
          </p:nvPr>
        </p:nvSpPr>
        <p:spPr>
          <a:xfrm>
            <a:off x="762000" y="3733800"/>
            <a:ext cx="6934200" cy="2590800"/>
          </a:xfrm>
        </p:spPr>
        <p:txBody>
          <a:bodyPr>
            <a:normAutofit fontScale="55000" lnSpcReduction="20000"/>
          </a:bodyPr>
          <a:lstStyle/>
          <a:p>
            <a:pPr marL="457200" indent="-457200" algn="l">
              <a:buFont typeface="Arial" panose="020B0604020202020204" pitchFamily="34" charset="0"/>
              <a:buChar char="•"/>
            </a:pPr>
            <a:r>
              <a:rPr lang="en-US" sz="3200" dirty="0" smtClean="0"/>
              <a:t>The study of philosophy often inspires students to take </a:t>
            </a:r>
            <a:r>
              <a:rPr lang="en-US" sz="3200" i="1" dirty="0" smtClean="0"/>
              <a:t>related</a:t>
            </a:r>
            <a:r>
              <a:rPr lang="en-US" sz="3200" dirty="0" smtClean="0"/>
              <a:t> courses in the social sciences.</a:t>
            </a:r>
          </a:p>
          <a:p>
            <a:pPr marL="457200" indent="-457200" algn="l">
              <a:buFont typeface="Arial" panose="020B0604020202020204" pitchFamily="34" charset="0"/>
              <a:buChar char="•"/>
            </a:pPr>
            <a:endParaRPr lang="en-US" sz="3200" dirty="0" smtClean="0"/>
          </a:p>
          <a:p>
            <a:pPr marL="457200" indent="-457200" algn="l">
              <a:buFont typeface="Arial" panose="020B0604020202020204" pitchFamily="34" charset="0"/>
              <a:buChar char="•"/>
            </a:pPr>
            <a:r>
              <a:rPr lang="en-US" sz="3200" dirty="0" smtClean="0"/>
              <a:t>The study of philosophy produces independent thinkers, self-learners able to master complicated texts. </a:t>
            </a:r>
            <a:endParaRPr lang="en-US" sz="3200" dirty="0" smtClean="0"/>
          </a:p>
          <a:p>
            <a:pPr marL="457200" indent="-457200" algn="l">
              <a:buFont typeface="Arial" panose="020B0604020202020204" pitchFamily="34" charset="0"/>
              <a:buChar char="•"/>
            </a:pPr>
            <a:endParaRPr lang="en-US" sz="3200" dirty="0" smtClean="0"/>
          </a:p>
          <a:p>
            <a:pPr marL="457200" indent="-457200" algn="l">
              <a:buFont typeface="Arial" panose="020B0604020202020204" pitchFamily="34" charset="0"/>
              <a:buChar char="•"/>
            </a:pPr>
            <a:r>
              <a:rPr lang="en-US" sz="3200" b="1" dirty="0" smtClean="0"/>
              <a:t>These </a:t>
            </a:r>
            <a:r>
              <a:rPr lang="en-US" sz="3200" b="1" dirty="0" smtClean="0"/>
              <a:t>qualities are essential in an ever-changing technological society that requires constant retraining, re-education.</a:t>
            </a:r>
            <a:endParaRPr lang="en-US" sz="3200" b="1" dirty="0"/>
          </a:p>
        </p:txBody>
      </p:sp>
    </p:spTree>
    <p:extLst>
      <p:ext uri="{BB962C8B-B14F-4D97-AF65-F5344CB8AC3E}">
        <p14:creationId xmlns:p14="http://schemas.microsoft.com/office/powerpoint/2010/main" val="259414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338"/>
            <a:ext cx="9067800" cy="1447801"/>
          </a:xfrm>
        </p:spPr>
        <p:txBody>
          <a:bodyPr>
            <a:noAutofit/>
          </a:bodyPr>
          <a:lstStyle/>
          <a:p>
            <a:r>
              <a:rPr lang="en-US" sz="2000" dirty="0" smtClean="0"/>
              <a:t>Our courses develop a student’s ability to analyze ideas and arguments, to think critically, and to write well. Our courses introduce students to the fundamental ideas of western civilization including the sciences, social sciences, and humanities.</a:t>
            </a:r>
            <a:endParaRPr lang="en-US" sz="2000" dirty="0"/>
          </a:p>
        </p:txBody>
      </p:sp>
      <p:sp>
        <p:nvSpPr>
          <p:cNvPr id="3" name="Subtitle 2"/>
          <p:cNvSpPr>
            <a:spLocks noGrp="1"/>
          </p:cNvSpPr>
          <p:nvPr>
            <p:ph type="subTitle" idx="1"/>
          </p:nvPr>
        </p:nvSpPr>
        <p:spPr>
          <a:xfrm>
            <a:off x="152400" y="1752600"/>
            <a:ext cx="8686800" cy="4953000"/>
          </a:xfrm>
        </p:spPr>
        <p:txBody>
          <a:bodyPr>
            <a:normAutofit lnSpcReduction="10000"/>
          </a:bodyPr>
          <a:lstStyle/>
          <a:p>
            <a:pPr lvl="1" algn="l"/>
            <a:r>
              <a:rPr lang="en-US" sz="2000" b="1" dirty="0">
                <a:solidFill>
                  <a:schemeClr val="accent2">
                    <a:lumMod val="75000"/>
                  </a:schemeClr>
                </a:solidFill>
              </a:rPr>
              <a:t>PHILO 101 – INTRODUCTION TO PHILOSOPHY</a:t>
            </a:r>
          </a:p>
          <a:p>
            <a:pPr lvl="1" algn="l"/>
            <a:r>
              <a:rPr lang="en-US" sz="2000" b="1" dirty="0"/>
              <a:t>PHILO 103 – SYMBOLIC LOGIC</a:t>
            </a:r>
          </a:p>
          <a:p>
            <a:pPr lvl="1" algn="l"/>
            <a:r>
              <a:rPr lang="en-US" sz="2000" b="1" dirty="0"/>
              <a:t>PHILO 105 – CRITICAL REASONING</a:t>
            </a:r>
          </a:p>
          <a:p>
            <a:pPr lvl="1" algn="l"/>
            <a:r>
              <a:rPr lang="en-US" sz="2000" b="1" dirty="0"/>
              <a:t>PHILO 107 – PHILOSOPHY OF SCIENCE</a:t>
            </a:r>
          </a:p>
          <a:p>
            <a:pPr lvl="1" algn="l"/>
            <a:r>
              <a:rPr lang="en-US" sz="2000" b="1" dirty="0" smtClean="0">
                <a:solidFill>
                  <a:schemeClr val="accent3">
                    <a:lumMod val="50000"/>
                  </a:schemeClr>
                </a:solidFill>
              </a:rPr>
              <a:t>PHILO </a:t>
            </a:r>
            <a:r>
              <a:rPr lang="en-US" sz="2000" b="1" dirty="0">
                <a:solidFill>
                  <a:schemeClr val="accent3">
                    <a:lumMod val="50000"/>
                  </a:schemeClr>
                </a:solidFill>
              </a:rPr>
              <a:t>115 – PHILOSOPHY OF </a:t>
            </a:r>
            <a:r>
              <a:rPr lang="en-US" sz="2000" b="1" dirty="0" smtClean="0">
                <a:solidFill>
                  <a:schemeClr val="accent3">
                    <a:lumMod val="50000"/>
                  </a:schemeClr>
                </a:solidFill>
              </a:rPr>
              <a:t>RELIGION </a:t>
            </a:r>
          </a:p>
          <a:p>
            <a:pPr lvl="1" algn="l"/>
            <a:r>
              <a:rPr lang="en-US" sz="2000" b="1" dirty="0" smtClean="0"/>
              <a:t>PHILO </a:t>
            </a:r>
            <a:r>
              <a:rPr lang="en-US" sz="2000" b="1" dirty="0"/>
              <a:t>120 – ANCIENT PHILOSOPHY</a:t>
            </a:r>
          </a:p>
          <a:p>
            <a:pPr lvl="1" algn="l"/>
            <a:r>
              <a:rPr lang="en-US" sz="2000" b="1" dirty="0"/>
              <a:t>PHILO 121 – MODERN PHILOSOPHY</a:t>
            </a:r>
          </a:p>
          <a:p>
            <a:pPr lvl="1" algn="l"/>
            <a:r>
              <a:rPr lang="en-US" sz="2000" b="1" dirty="0"/>
              <a:t>PHILO 123 – 20</a:t>
            </a:r>
            <a:r>
              <a:rPr lang="en-US" sz="2000" b="1" baseline="30000" dirty="0"/>
              <a:t>th</a:t>
            </a:r>
            <a:r>
              <a:rPr lang="en-US" sz="2000" b="1" dirty="0"/>
              <a:t> CENTURY PHILOSOPHY</a:t>
            </a:r>
          </a:p>
          <a:p>
            <a:pPr lvl="1" algn="l"/>
            <a:r>
              <a:rPr lang="en-US" sz="2000" b="1" dirty="0" smtClean="0">
                <a:solidFill>
                  <a:schemeClr val="accent3">
                    <a:lumMod val="50000"/>
                  </a:schemeClr>
                </a:solidFill>
              </a:rPr>
              <a:t>PHILO 111 – ETHICS</a:t>
            </a:r>
          </a:p>
          <a:p>
            <a:pPr lvl="1" algn="l"/>
            <a:r>
              <a:rPr lang="en-US" sz="2000" b="1" dirty="0" smtClean="0">
                <a:solidFill>
                  <a:schemeClr val="accent3">
                    <a:lumMod val="50000"/>
                  </a:schemeClr>
                </a:solidFill>
              </a:rPr>
              <a:t>PHILO 113 – PHILOSOPHY OF ART</a:t>
            </a:r>
          </a:p>
          <a:p>
            <a:pPr lvl="1" algn="l"/>
            <a:r>
              <a:rPr lang="en-US" sz="2000" b="1" dirty="0" smtClean="0">
                <a:solidFill>
                  <a:schemeClr val="accent3">
                    <a:lumMod val="50000"/>
                  </a:schemeClr>
                </a:solidFill>
              </a:rPr>
              <a:t>PHILO </a:t>
            </a:r>
            <a:r>
              <a:rPr lang="en-US" sz="2000" b="1" dirty="0">
                <a:solidFill>
                  <a:schemeClr val="accent3">
                    <a:lumMod val="50000"/>
                  </a:schemeClr>
                </a:solidFill>
              </a:rPr>
              <a:t>130 – POLITICAL PHILOSOPHY</a:t>
            </a:r>
          </a:p>
          <a:p>
            <a:pPr lvl="1" algn="l"/>
            <a:r>
              <a:rPr lang="en-US" sz="2000" b="1" dirty="0">
                <a:solidFill>
                  <a:schemeClr val="accent3">
                    <a:lumMod val="50000"/>
                  </a:schemeClr>
                </a:solidFill>
              </a:rPr>
              <a:t>PHILO 135 – ENVIRONMENTAL ETHICS</a:t>
            </a:r>
          </a:p>
          <a:p>
            <a:pPr lvl="1" algn="l"/>
            <a:r>
              <a:rPr lang="en-US" sz="2000" b="1" dirty="0" smtClean="0">
                <a:solidFill>
                  <a:schemeClr val="accent3">
                    <a:lumMod val="50000"/>
                  </a:schemeClr>
                </a:solidFill>
              </a:rPr>
              <a:t>PHILO 140 – PHILOSOPHY AND FILM</a:t>
            </a:r>
          </a:p>
          <a:p>
            <a:pPr lvl="1" algn="l"/>
            <a:r>
              <a:rPr lang="en-US" sz="2000" b="1" dirty="0" smtClean="0">
                <a:solidFill>
                  <a:schemeClr val="accent3">
                    <a:lumMod val="50000"/>
                  </a:schemeClr>
                </a:solidFill>
              </a:rPr>
              <a:t>*PHILO 400 – MEDICAL AND BIOETHICS</a:t>
            </a:r>
            <a:endParaRPr lang="en-US" sz="2000" b="1" dirty="0">
              <a:solidFill>
                <a:schemeClr val="accent3">
                  <a:lumMod val="50000"/>
                </a:schemeClr>
              </a:solidFill>
            </a:endParaRPr>
          </a:p>
          <a:p>
            <a:endParaRPr lang="en-US" dirty="0"/>
          </a:p>
        </p:txBody>
      </p:sp>
      <p:sp>
        <p:nvSpPr>
          <p:cNvPr id="4" name="Right Brace 3"/>
          <p:cNvSpPr/>
          <p:nvPr/>
        </p:nvSpPr>
        <p:spPr>
          <a:xfrm>
            <a:off x="5474492" y="3584905"/>
            <a:ext cx="164307" cy="10867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5827134" y="3989787"/>
            <a:ext cx="1945266" cy="276999"/>
          </a:xfrm>
          <a:prstGeom prst="rect">
            <a:avLst/>
          </a:prstGeom>
          <a:noFill/>
        </p:spPr>
        <p:txBody>
          <a:bodyPr wrap="square" rtlCol="0">
            <a:spAutoFit/>
          </a:bodyPr>
          <a:lstStyle/>
          <a:p>
            <a:r>
              <a:rPr lang="en-US" sz="1200" dirty="0" smtClean="0"/>
              <a:t>Our history sequence</a:t>
            </a:r>
            <a:endParaRPr lang="en-US" sz="1200" dirty="0"/>
          </a:p>
        </p:txBody>
      </p:sp>
      <p:sp>
        <p:nvSpPr>
          <p:cNvPr id="6" name="Right Brace 5"/>
          <p:cNvSpPr/>
          <p:nvPr/>
        </p:nvSpPr>
        <p:spPr>
          <a:xfrm>
            <a:off x="5410200" y="2137108"/>
            <a:ext cx="228600" cy="10529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793796" y="2410917"/>
            <a:ext cx="2664403" cy="461665"/>
          </a:xfrm>
          <a:prstGeom prst="rect">
            <a:avLst/>
          </a:prstGeom>
          <a:noFill/>
        </p:spPr>
        <p:txBody>
          <a:bodyPr wrap="square" rtlCol="0">
            <a:spAutoFit/>
          </a:bodyPr>
          <a:lstStyle/>
          <a:p>
            <a:r>
              <a:rPr lang="en-US" sz="1200" dirty="0" smtClean="0"/>
              <a:t>KNOWLEDGE: Logic, reasoning, and science</a:t>
            </a:r>
            <a:endParaRPr lang="en-US" sz="1200" dirty="0"/>
          </a:p>
        </p:txBody>
      </p:sp>
      <p:sp>
        <p:nvSpPr>
          <p:cNvPr id="9" name="Right Brace 8"/>
          <p:cNvSpPr/>
          <p:nvPr/>
        </p:nvSpPr>
        <p:spPr>
          <a:xfrm>
            <a:off x="5474491" y="4700244"/>
            <a:ext cx="204789" cy="18149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5827134" y="5469194"/>
            <a:ext cx="2845378" cy="276999"/>
          </a:xfrm>
          <a:prstGeom prst="rect">
            <a:avLst/>
          </a:prstGeom>
          <a:noFill/>
        </p:spPr>
        <p:txBody>
          <a:bodyPr wrap="square" rtlCol="0">
            <a:spAutoFit/>
          </a:bodyPr>
          <a:lstStyle/>
          <a:p>
            <a:r>
              <a:rPr lang="en-US" sz="1200" dirty="0" smtClean="0"/>
              <a:t>VALUE:   Ethics, Politics, Aesthetics</a:t>
            </a:r>
            <a:endParaRPr lang="en-US" sz="1200" dirty="0"/>
          </a:p>
        </p:txBody>
      </p:sp>
      <p:sp>
        <p:nvSpPr>
          <p:cNvPr id="10" name="TextBox 9"/>
          <p:cNvSpPr txBox="1"/>
          <p:nvPr/>
        </p:nvSpPr>
        <p:spPr>
          <a:xfrm>
            <a:off x="6096000" y="1803460"/>
            <a:ext cx="2664403" cy="276999"/>
          </a:xfrm>
          <a:prstGeom prst="rect">
            <a:avLst/>
          </a:prstGeom>
          <a:noFill/>
        </p:spPr>
        <p:txBody>
          <a:bodyPr wrap="square" rtlCol="0">
            <a:spAutoFit/>
          </a:bodyPr>
          <a:lstStyle/>
          <a:p>
            <a:r>
              <a:rPr lang="en-US" sz="1200" dirty="0" smtClean="0"/>
              <a:t>- Reality, Knowledge,  Value</a:t>
            </a:r>
            <a:endParaRPr lang="en-US" sz="1200" dirty="0"/>
          </a:p>
        </p:txBody>
      </p:sp>
      <p:sp>
        <p:nvSpPr>
          <p:cNvPr id="12" name="TextBox 11"/>
          <p:cNvSpPr txBox="1"/>
          <p:nvPr/>
        </p:nvSpPr>
        <p:spPr>
          <a:xfrm>
            <a:off x="5836551" y="6122817"/>
            <a:ext cx="2845378" cy="276999"/>
          </a:xfrm>
          <a:prstGeom prst="rect">
            <a:avLst/>
          </a:prstGeom>
          <a:noFill/>
        </p:spPr>
        <p:txBody>
          <a:bodyPr wrap="square" rtlCol="0">
            <a:spAutoFit/>
          </a:bodyPr>
          <a:lstStyle/>
          <a:p>
            <a:r>
              <a:rPr lang="en-US" sz="1200" dirty="0" smtClean="0"/>
              <a:t>VOCATIONS: Allied Health</a:t>
            </a:r>
            <a:endParaRPr lang="en-US" sz="1200" dirty="0"/>
          </a:p>
        </p:txBody>
      </p:sp>
    </p:spTree>
    <p:extLst>
      <p:ext uri="{BB962C8B-B14F-4D97-AF65-F5344CB8AC3E}">
        <p14:creationId xmlns:p14="http://schemas.microsoft.com/office/powerpoint/2010/main" val="405045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1342</TotalTime>
  <Words>1313</Words>
  <Application>Microsoft Office PowerPoint</Application>
  <PresentationFormat>On-screen Show (4:3)</PresentationFormat>
  <Paragraphs>161</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Century Gothic</vt:lpstr>
      <vt:lpstr>Courier New</vt:lpstr>
      <vt:lpstr>inherit</vt:lpstr>
      <vt:lpstr>Palatino Linotype</vt:lpstr>
      <vt:lpstr>Executive</vt:lpstr>
      <vt:lpstr>Philosophy Restorative-Growth Positions</vt:lpstr>
      <vt:lpstr>Our Program…</vt:lpstr>
      <vt:lpstr>We are down 67% in full time staffing compared to 2012</vt:lpstr>
      <vt:lpstr>Some data…</vt:lpstr>
      <vt:lpstr>Some data…</vt:lpstr>
      <vt:lpstr>We are down 67% in full time staffing compared to 2012</vt:lpstr>
      <vt:lpstr>Our philosophy program is one of two MJC programs that meet students’ CSU and UC transfer/graduation requirements in three areas:</vt:lpstr>
      <vt:lpstr>Students who take philosophy learn to think independently, they learn how to read difficult texts, they learn how to formulate good arguments… all while exploring the world of learning, the world of the academy – the social sciences, sciences, humanities, and the arts.</vt:lpstr>
      <vt:lpstr>Our courses develop a student’s ability to analyze ideas and arguments, to think critically, and to write well. Our courses introduce students to the fundamental ideas of western civilization including the sciences, social sciences, and humanities.</vt:lpstr>
      <vt:lpstr>We strive to develop our pedagogy to better serve our students</vt:lpstr>
      <vt:lpstr>We contribute to the MJC community… </vt:lpstr>
      <vt:lpstr> Philosophy is Interesting</vt:lpstr>
      <vt:lpstr>PowerPoint Presentation</vt:lpstr>
      <vt:lpstr>PowerPoint Presentation</vt:lpstr>
      <vt:lpstr>Philosophy is Powerful</vt:lpstr>
      <vt:lpstr>Philosophy pays…</vt:lpstr>
      <vt:lpstr>Philosophy and Critical Thinking</vt:lpstr>
      <vt:lpstr>The study of philosophy directly facilitate  MJC Program Learning Outcomes</vt:lpstr>
      <vt:lpstr>Curriculum, SLO Assessments, Program Review</vt:lpstr>
      <vt:lpstr>PowerPoint Presentation</vt:lpstr>
      <vt:lpstr>PowerPoint Presentation</vt:lpstr>
      <vt:lpstr>Restoration of our 2012 and 2015 positions will result in continued growth and student success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Justification for a Philosophy Growth Position</dc:title>
  <dc:creator>BILL</dc:creator>
  <cp:lastModifiedBy>Bill</cp:lastModifiedBy>
  <cp:revision>51</cp:revision>
  <dcterms:created xsi:type="dcterms:W3CDTF">2014-01-09T02:20:42Z</dcterms:created>
  <dcterms:modified xsi:type="dcterms:W3CDTF">2015-11-06T12:10:30Z</dcterms:modified>
</cp:coreProperties>
</file>