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2DDD1-62F5-43DB-A0B7-6DB6943BB512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50947-ECDF-4601-A27A-8E6CCC7BAC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37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C52D-5885-4942-9ED0-562945570D69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E9DAB-B66F-4BB0-AA58-495CC9FF5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8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E9DAB-B66F-4BB0-AA58-495CC9FF56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12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E9DAB-B66F-4BB0-AA58-495CC9FF569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0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E9DAB-B66F-4BB0-AA58-495CC9FF569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7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E9DAB-B66F-4BB0-AA58-495CC9FF569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50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E9DAB-B66F-4BB0-AA58-495CC9FF569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8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E9DAB-B66F-4BB0-AA58-495CC9FF569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94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E9DAB-B66F-4BB0-AA58-495CC9FF569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7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7" y="2404535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7" y="4050835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A8DE99-A128-4E9B-B7E0-FFB67908D7DE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A9C73-6153-477A-9E7A-D35D63B177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6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5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D26783-606B-4034-B2EF-4EDB7C8252B5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F6270-11A7-4BDD-8DF3-AB28F0A9E3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4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6" y="609600"/>
            <a:ext cx="607218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5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D26783-606B-4034-B2EF-4EDB7C8252B5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F6270-11A7-4BDD-8DF3-AB28F0A9E3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3" y="79037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701" y="2886557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91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D26783-606B-4034-B2EF-4EDB7C8252B5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F6270-11A7-4BDD-8DF3-AB28F0A9E3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88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6" y="609600"/>
            <a:ext cx="607218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8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D26783-606B-4034-B2EF-4EDB7C8252B5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F6270-11A7-4BDD-8DF3-AB28F0A9E3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3" y="79037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701" y="2886557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659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9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8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D26783-606B-4034-B2EF-4EDB7C8252B5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F6270-11A7-4BDD-8DF3-AB28F0A9E3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9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F18A1B-A90F-47C5-BB64-C89C2E647078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0AB1F-4A92-4CAD-8515-A74C85135A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66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3" y="609601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1"/>
            <a:ext cx="5195027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FE21C9-C198-4308-AD4D-8EE6D44F145A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FF93F-614F-48C3-9376-23653D4800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E6A3D1-8BC5-41A2-B657-A2E494E5F38A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D1B1F-54A1-464D-B422-82508E657E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4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00869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D241B0-466E-439D-BB9C-D7877A1EE5DF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90F17-395A-4C1C-AD39-584D4FE95C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8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1"/>
            <a:ext cx="6347715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5" y="2160590"/>
            <a:ext cx="3088111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7DECC2-E865-4D8B-B029-3D757B7BC109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03B2B-7497-4077-A89A-5A381E4078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7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1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4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7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4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7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16057-1854-4B5A-93FD-5F7549D99E7E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475B1-71A2-47E6-838D-174648ADC5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1"/>
            <a:ext cx="6347715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B6FC1-BD01-465F-8BE5-0F05A9A5F69F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7CBFC-454F-487E-BDDE-EF97B5B2B9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4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1B9B81-2860-4A69-829E-F2B481C173CC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4C5E8-5659-4E2D-9601-C86F8CF7E4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9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5"/>
            <a:ext cx="279018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6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DD21DA-4179-4118-8018-32F9ADA6D01E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F8CFA-C715-4B6A-9A84-723C5C2D7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5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1"/>
            <a:ext cx="634771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5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9"/>
            <a:ext cx="6347715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677F9C-0BFA-4E3E-ABD1-8E8A1B1E42F2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7A5B3-2BE0-44BB-A060-32DF147BD1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9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609601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9" y="6041364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D26783-606B-4034-B2EF-4EDB7C8252B5}" type="datetimeFigureOut">
              <a:rPr lang="en-US" smtClean="0"/>
              <a:pPr>
                <a:defRPr/>
              </a:pPr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1364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7" y="6041364"/>
            <a:ext cx="512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D1AF6270-11A7-4BDD-8DF3-AB28F0A9E3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4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Services Department </a:t>
            </a:r>
            <a:r>
              <a:rPr lang="en-US" sz="451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	</a:t>
            </a:r>
            <a:endParaRPr lang="en-US" sz="451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7" y="4114800"/>
            <a:ext cx="5826719" cy="2057400"/>
          </a:xfrm>
          <a:extLst/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 smtClean="0"/>
              <a:t>FALL 2015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8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/>
              <a:t>Dr. Kimberly Kennard</a:t>
            </a:r>
          </a:p>
          <a:p>
            <a:pPr algn="ctr">
              <a:defRPr/>
            </a:pPr>
            <a:r>
              <a:rPr lang="en-US" sz="1700" dirty="0"/>
              <a:t>http://www.mjc.edu/instruction/bbss/humsr.php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4"/>
    </mc:Choice>
    <mc:Fallback xmlns="">
      <p:transition spd="slow" advTm="496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347713" cy="1320800"/>
          </a:xfrm>
        </p:spPr>
        <p:txBody>
          <a:bodyPr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Overview</a:t>
            </a:r>
            <a:endParaRPr lang="en-US" sz="4000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7467600" cy="5486399"/>
          </a:xfrm>
        </p:spPr>
        <p:txBody>
          <a:bodyPr>
            <a:normAutofit/>
          </a:bodyPr>
          <a:lstStyle/>
          <a:p>
            <a:pPr marL="64008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64008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64008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48056" indent="-384048">
              <a:buFont typeface="Wingdings 2"/>
              <a:buChar char=""/>
              <a:defRPr/>
            </a:pPr>
            <a:r>
              <a:rPr lang="en-US" sz="1600" dirty="0"/>
              <a:t>The Modesto Junior College Human Services Programs two year programs are designed to prepare students for entry level employment in Human Service </a:t>
            </a:r>
            <a:r>
              <a:rPr lang="en-US" sz="1600" dirty="0" smtClean="0"/>
              <a:t>Organizations</a:t>
            </a:r>
            <a:r>
              <a:rPr lang="en-US" sz="1600" dirty="0"/>
              <a:t>.</a:t>
            </a:r>
            <a:r>
              <a:rPr lang="en-US" sz="1600" dirty="0" smtClean="0"/>
              <a:t> </a:t>
            </a:r>
          </a:p>
          <a:p>
            <a:pPr marL="448056" indent="-384048">
              <a:buFont typeface="Wingdings 2"/>
              <a:buChar char=""/>
              <a:defRPr/>
            </a:pPr>
            <a:endParaRPr lang="en-US" sz="1600" dirty="0" smtClean="0"/>
          </a:p>
          <a:p>
            <a:pPr marL="448056" indent="-384048">
              <a:buFont typeface="Wingdings 2"/>
              <a:buChar char=""/>
              <a:defRPr/>
            </a:pPr>
            <a:r>
              <a:rPr lang="en-US" sz="1600" dirty="0" smtClean="0"/>
              <a:t>Employees in the profession can also upgrade </a:t>
            </a:r>
            <a:r>
              <a:rPr lang="en-US" sz="1600" dirty="0"/>
              <a:t>and enhance the knowledge and skill set of </a:t>
            </a:r>
            <a:r>
              <a:rPr lang="en-US" sz="1600" dirty="0" smtClean="0"/>
              <a:t>their skills and abilities.  </a:t>
            </a:r>
          </a:p>
          <a:p>
            <a:pPr marL="448056" indent="-384048">
              <a:buFont typeface="Wingdings 2"/>
              <a:buChar char=""/>
              <a:defRPr/>
            </a:pPr>
            <a:endParaRPr lang="en-US" sz="1600" dirty="0" smtClean="0"/>
          </a:p>
          <a:p>
            <a:pPr marL="448056" indent="-384048">
              <a:buFont typeface="Wingdings 2"/>
              <a:buChar char=""/>
              <a:defRPr/>
            </a:pPr>
            <a:r>
              <a:rPr lang="en-US" sz="1600" dirty="0" smtClean="0"/>
              <a:t>The </a:t>
            </a:r>
            <a:r>
              <a:rPr lang="en-US" sz="1600" dirty="0"/>
              <a:t>Human Service Programs also provide a basis for future academic training leading to advanced degrees in Human Services, Social Work, Counseling, Psychology, Sociology, and Behavioral Analysis. </a:t>
            </a:r>
            <a:endParaRPr lang="en-US" sz="1600" dirty="0" smtClean="0"/>
          </a:p>
          <a:p>
            <a:pPr marL="448056" indent="-384048">
              <a:buFont typeface="Wingdings 2"/>
              <a:buChar char=""/>
              <a:defRPr/>
            </a:pPr>
            <a:endParaRPr lang="en-US" sz="1600" dirty="0" smtClean="0"/>
          </a:p>
          <a:p>
            <a:pPr marL="448056" indent="-384048">
              <a:buFont typeface="Wingdings 2"/>
              <a:buChar char=""/>
              <a:defRPr/>
            </a:pPr>
            <a:r>
              <a:rPr lang="en-US" sz="1600" dirty="0" smtClean="0"/>
              <a:t>Students </a:t>
            </a:r>
            <a:r>
              <a:rPr lang="en-US" sz="1600" dirty="0"/>
              <a:t>may also receive Certificates, or Skills Recognition Awards in Chemical Dependency Counseling, Gerontology, Human Services and Psychosocial Rehabilitation. </a:t>
            </a:r>
          </a:p>
          <a:p>
            <a:pPr marL="64008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 smtClean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 smtClean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 smtClean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 smtClean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 smtClean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 smtClean="0"/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71"/>
    </mc:Choice>
    <mc:Fallback xmlns="">
      <p:transition spd="slow" advTm="1057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1"/>
            <a:ext cx="6347713" cy="838199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Personnel</a:t>
            </a:r>
            <a:endParaRPr lang="en-US" sz="4000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781801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first full-time Human Services Professor was hired in the fall semester of 200l.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There are 8 part-time adjuncts that also teach in this Department. </a:t>
            </a:r>
          </a:p>
          <a:p>
            <a:pPr marL="0" indent="0">
              <a:buNone/>
            </a:pPr>
            <a:r>
              <a:rPr lang="en-US" sz="1600" dirty="0" smtClean="0"/>
              <a:t>Limited course offering, time, and location.</a:t>
            </a:r>
          </a:p>
          <a:p>
            <a:pPr marL="0" indent="0">
              <a:buNone/>
            </a:pPr>
            <a:r>
              <a:rPr lang="en-US" sz="1600" dirty="0" smtClean="0"/>
              <a:t>Since </a:t>
            </a:r>
            <a:r>
              <a:rPr lang="en-US" sz="1600" dirty="0"/>
              <a:t>this hire, there has been significant developments, and an increase of student's pursuing degrees, skills recognition awards, or certificates in this department.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An additional</a:t>
            </a:r>
            <a:r>
              <a:rPr lang="en-US" sz="1600" dirty="0"/>
              <a:t> </a:t>
            </a:r>
            <a:r>
              <a:rPr lang="en-US" sz="1600" dirty="0" smtClean="0"/>
              <a:t>full-time faculty member is required to enhance the learning environment, continue student success, engagement, and retention. 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Trend Analysis</a:t>
            </a:r>
            <a:endParaRPr lang="en-US" sz="4000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100415"/>
              </p:ext>
            </p:extLst>
          </p:nvPr>
        </p:nvGraphicFramePr>
        <p:xfrm>
          <a:off x="533401" y="1828796"/>
          <a:ext cx="6629401" cy="43434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2652"/>
                <a:gridCol w="981484"/>
                <a:gridCol w="981484"/>
                <a:gridCol w="981484"/>
                <a:gridCol w="999011"/>
                <a:gridCol w="933286"/>
              </a:tblGrid>
              <a:tr h="411976">
                <a:tc>
                  <a:txBody>
                    <a:bodyPr/>
                    <a:lstStyle/>
                    <a:p>
                      <a:pPr marL="2667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Human Svcs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2009-2010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2010-2011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2011-2012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2012-2013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2013-2014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1976">
                <a:tc>
                  <a:txBody>
                    <a:bodyPr/>
                    <a:lstStyle/>
                    <a:p>
                      <a:pPr marL="1397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Full-time Regular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870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292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0.80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1976">
                <a:tc>
                  <a:txBody>
                    <a:bodyPr/>
                    <a:lstStyle/>
                    <a:p>
                      <a:pPr marL="1016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Full-time Overload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870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292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1976">
                <a:tc>
                  <a:txBody>
                    <a:bodyPr/>
                    <a:lstStyle/>
                    <a:p>
                      <a:pPr marL="3937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Adjunct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870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1.20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292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2.05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1976">
                <a:tc>
                  <a:txBody>
                    <a:bodyPr/>
                    <a:lstStyle/>
                    <a:p>
                      <a:pPr marL="436245" marR="486410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870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292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35619">
                <a:tc>
                  <a:txBody>
                    <a:bodyPr/>
                    <a:lstStyle/>
                    <a:p>
                      <a:pPr marL="3302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COLLEGE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2009-2010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2010-2011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2011-2012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2012-2013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2013-2014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1976">
                <a:tc>
                  <a:txBody>
                    <a:bodyPr/>
                    <a:lstStyle/>
                    <a:p>
                      <a:pPr marL="1397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Full-time Regular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187.97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191.66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177.87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169.01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174.96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1976">
                <a:tc>
                  <a:txBody>
                    <a:bodyPr/>
                    <a:lstStyle/>
                    <a:p>
                      <a:pPr marL="1016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Full-time Overload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38.44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39.27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35.23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54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32.58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54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43.58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1976">
                <a:tc>
                  <a:txBody>
                    <a:bodyPr/>
                    <a:lstStyle/>
                    <a:p>
                      <a:pPr marL="39370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Adjunct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141.37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142.17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137.53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128.66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145.50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1976">
                <a:tc>
                  <a:txBody>
                    <a:bodyPr/>
                    <a:lstStyle/>
                    <a:p>
                      <a:pPr marL="436245" marR="486410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870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165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marR="229235"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7000"/>
            <a:ext cx="6347713" cy="1320800"/>
          </a:xfrm>
        </p:spPr>
        <p:txBody>
          <a:bodyPr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Developments</a:t>
            </a:r>
            <a:endParaRPr lang="en-US" sz="4000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3400" y="14478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  <a:ea typeface="Times New Roman" panose="02020603050405020304" pitchFamily="18" charset="0"/>
              </a:rPr>
              <a:t>Modesto Junior College has received full </a:t>
            </a: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accreditation </a:t>
            </a:r>
            <a:r>
              <a:rPr lang="en-US" sz="1600" dirty="0">
                <a:latin typeface="+mn-lt"/>
                <a:ea typeface="Times New Roman" panose="02020603050405020304" pitchFamily="18" charset="0"/>
              </a:rPr>
              <a:t>from the California Association for Alcohol and Drug Educators (CAADE).   </a:t>
            </a:r>
            <a:endParaRPr lang="en-US" sz="1600" dirty="0" smtClean="0">
              <a:latin typeface="+mn-lt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 smtClean="0">
              <a:latin typeface="+mn-lt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The </a:t>
            </a:r>
            <a:r>
              <a:rPr lang="en-US" sz="1600" dirty="0">
                <a:latin typeface="+mn-lt"/>
                <a:ea typeface="Times New Roman" panose="02020603050405020304" pitchFamily="18" charset="0"/>
              </a:rPr>
              <a:t>lead writer developed a 36 </a:t>
            </a: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unit Certificate of Achievement in Chemical Dependency Counseling.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 smtClean="0">
              <a:latin typeface="+mn-lt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  <a:ea typeface="Times New Roman" panose="02020603050405020304" pitchFamily="18" charset="0"/>
              </a:rPr>
              <a:t>T</a:t>
            </a: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he current </a:t>
            </a:r>
            <a:r>
              <a:rPr lang="en-US" sz="1600" dirty="0">
                <a:latin typeface="+mn-lt"/>
                <a:ea typeface="Times New Roman" panose="02020603050405020304" pitchFamily="18" charset="0"/>
              </a:rPr>
              <a:t>AA in Chemical </a:t>
            </a: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Dependency Counseling </a:t>
            </a:r>
            <a:r>
              <a:rPr lang="en-US" sz="1600" dirty="0">
                <a:latin typeface="+mn-lt"/>
                <a:ea typeface="Times New Roman" panose="02020603050405020304" pitchFamily="18" charset="0"/>
              </a:rPr>
              <a:t>was also revised. </a:t>
            </a:r>
            <a:endParaRPr lang="en-US" sz="1600" dirty="0" smtClean="0">
              <a:latin typeface="+mn-lt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 smtClean="0">
              <a:latin typeface="+mn-lt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Nine unit Skills </a:t>
            </a:r>
            <a:r>
              <a:rPr lang="en-US" sz="1600" dirty="0">
                <a:latin typeface="+mn-lt"/>
                <a:ea typeface="Times New Roman" panose="02020603050405020304" pitchFamily="18" charset="0"/>
              </a:rPr>
              <a:t>Recognition </a:t>
            </a: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Awards </a:t>
            </a:r>
            <a:r>
              <a:rPr lang="en-US" sz="1600" dirty="0">
                <a:latin typeface="+mn-lt"/>
                <a:ea typeface="Times New Roman" panose="02020603050405020304" pitchFamily="18" charset="0"/>
              </a:rPr>
              <a:t>in Psychosocial </a:t>
            </a: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Rehabilitation and Gerontology were developed.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 smtClean="0"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Human </a:t>
            </a:r>
            <a:r>
              <a:rPr lang="en-US" sz="1600" dirty="0">
                <a:latin typeface="+mn-lt"/>
              </a:rPr>
              <a:t>Service Orientations are held each semester for the students and public.  Service Providers are also in attendance at the program orientations.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600" dirty="0" smtClean="0">
              <a:latin typeface="+mn-lt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 </a:t>
            </a:r>
            <a:endParaRPr lang="en-US" sz="1600" dirty="0">
              <a:latin typeface="+mn-lt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  <a:ea typeface="Times New Roman" panose="02020603050405020304" pitchFamily="18" charset="0"/>
              </a:rPr>
              <a:t>T</a:t>
            </a: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he </a:t>
            </a:r>
            <a:r>
              <a:rPr lang="en-US" sz="1600" dirty="0">
                <a:latin typeface="+mn-lt"/>
                <a:ea typeface="Times New Roman" panose="02020603050405020304" pitchFamily="18" charset="0"/>
              </a:rPr>
              <a:t>faculty member received 198,780 from the California Institute of Mental Health to construct the online component of the Psychosocial Rehabilitation </a:t>
            </a:r>
            <a:r>
              <a:rPr lang="en-US" sz="1600" dirty="0" smtClean="0">
                <a:latin typeface="+mn-lt"/>
                <a:ea typeface="Times New Roman" panose="02020603050405020304" pitchFamily="18" charset="0"/>
              </a:rPr>
              <a:t>program.</a:t>
            </a:r>
            <a:endParaRPr lang="en-US" sz="16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Enrollment, Retention, and Success Trend Analysis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6935382" cy="325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4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81001"/>
            <a:ext cx="6629399" cy="10668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Growth Benefits…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781801" cy="4593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7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1700" dirty="0" smtClean="0"/>
              <a:t>The interdisciplinary aspects of a new growth position can benefit the Department as well as College by serving beyond the boundaries of the Department.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700" dirty="0" smtClean="0"/>
              <a:t>The loss next year of the current part-time </a:t>
            </a:r>
            <a:r>
              <a:rPr lang="en-US" sz="1700" dirty="0"/>
              <a:t>Program </a:t>
            </a:r>
            <a:r>
              <a:rPr lang="en-US" sz="1700" dirty="0" smtClean="0"/>
              <a:t>Mentor/Tutor </a:t>
            </a:r>
            <a:r>
              <a:rPr lang="en-US" sz="1700" dirty="0"/>
              <a:t>in the Human Services </a:t>
            </a:r>
            <a:r>
              <a:rPr lang="en-US" sz="1700" dirty="0" smtClean="0"/>
              <a:t>Department will impact the Program.</a:t>
            </a:r>
          </a:p>
          <a:p>
            <a:r>
              <a:rPr lang="en-US" sz="1600" dirty="0"/>
              <a:t>In terms of student retention and success </a:t>
            </a:r>
            <a:r>
              <a:rPr lang="en-US" sz="1600" dirty="0" smtClean="0"/>
              <a:t>of the Human Service </a:t>
            </a:r>
            <a:r>
              <a:rPr lang="en-US" sz="1600" dirty="0"/>
              <a:t>programs, </a:t>
            </a:r>
            <a:r>
              <a:rPr lang="en-US" sz="1600" dirty="0" smtClean="0"/>
              <a:t>the Program/Tutor assisted with mentoring</a:t>
            </a:r>
            <a:r>
              <a:rPr lang="en-US" sz="1600" dirty="0"/>
              <a:t>, peer support, </a:t>
            </a:r>
            <a:r>
              <a:rPr lang="en-US" sz="1600" dirty="0" smtClean="0"/>
              <a:t>other </a:t>
            </a:r>
            <a:r>
              <a:rPr lang="en-US" sz="1600" dirty="0"/>
              <a:t>ancillary services are provided to </a:t>
            </a:r>
            <a:r>
              <a:rPr lang="en-US" sz="1600" dirty="0" smtClean="0"/>
              <a:t>students.</a:t>
            </a:r>
            <a:endParaRPr lang="en-US" sz="17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700" dirty="0" smtClean="0"/>
              <a:t>This will be an </a:t>
            </a:r>
            <a:r>
              <a:rPr lang="en-US" sz="1700" dirty="0"/>
              <a:t>excellent opportunity to increase </a:t>
            </a:r>
            <a:r>
              <a:rPr lang="en-US" sz="1700" dirty="0" smtClean="0"/>
              <a:t>student enrollments </a:t>
            </a:r>
            <a:r>
              <a:rPr lang="en-US" sz="1700" dirty="0"/>
              <a:t>in the Human Service Programs, attract more professionals currently working in the </a:t>
            </a:r>
            <a:r>
              <a:rPr lang="en-US" sz="1700" dirty="0" smtClean="0"/>
              <a:t>field.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700" dirty="0" smtClean="0"/>
              <a:t>Form more partnerships </a:t>
            </a:r>
            <a:r>
              <a:rPr lang="en-US" sz="1700" dirty="0"/>
              <a:t>with local community service agencies, professional organizations, business </a:t>
            </a:r>
            <a:r>
              <a:rPr lang="en-US" sz="1700" dirty="0" smtClean="0"/>
              <a:t>alliances, </a:t>
            </a:r>
            <a:r>
              <a:rPr lang="en-US" sz="1700" dirty="0"/>
              <a:t>and regulatory entities.</a:t>
            </a:r>
            <a:endParaRPr lang="en-US" alt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490</TotalTime>
  <Words>518</Words>
  <Application>Microsoft Office PowerPoint</Application>
  <PresentationFormat>On-screen Show (4:3)</PresentationFormat>
  <Paragraphs>143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Human Services Department  </vt:lpstr>
      <vt:lpstr>Program Overview</vt:lpstr>
      <vt:lpstr>   Program Personnel</vt:lpstr>
      <vt:lpstr>   Faculty Trend Analysis</vt:lpstr>
      <vt:lpstr>Program Developments</vt:lpstr>
      <vt:lpstr>Enrollment, Retention, and Success Trend Analysis</vt:lpstr>
      <vt:lpstr>            Growth Benefits…</vt:lpstr>
    </vt:vector>
  </TitlesOfParts>
  <Company>Modesto Junior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Services Orientation</dc:title>
  <dc:creator>Kimberly Kennard</dc:creator>
  <cp:lastModifiedBy>Kimberly Kennard</cp:lastModifiedBy>
  <cp:revision>49</cp:revision>
  <cp:lastPrinted>2015-11-05T18:10:10Z</cp:lastPrinted>
  <dcterms:created xsi:type="dcterms:W3CDTF">2014-01-09T18:33:10Z</dcterms:created>
  <dcterms:modified xsi:type="dcterms:W3CDTF">2015-11-05T21:09:04Z</dcterms:modified>
</cp:coreProperties>
</file>