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-90" y="-3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English Department: We Request </a:t>
            </a:r>
            <a:r>
              <a:rPr lang="en-US" dirty="0" smtClean="0"/>
              <a:t>4 </a:t>
            </a:r>
            <a:r>
              <a:rPr lang="en-US" i="1" dirty="0" smtClean="0">
                <a:solidFill>
                  <a:srgbClr val="FF0000"/>
                </a:solidFill>
              </a:rPr>
              <a:t>Growth</a:t>
            </a:r>
            <a:r>
              <a:rPr lang="en-US" dirty="0" smtClean="0"/>
              <a:t> </a:t>
            </a:r>
            <a:r>
              <a:rPr lang="en-US" dirty="0" smtClean="0"/>
              <a:t>Instructors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34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4716" y="1439917"/>
            <a:ext cx="8915400" cy="3777622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pPr marL="0" indent="0" algn="ctr">
              <a:buNone/>
            </a:pPr>
            <a:r>
              <a:rPr lang="en-US" sz="6600" dirty="0" smtClean="0"/>
              <a:t>We </a:t>
            </a:r>
            <a:r>
              <a:rPr lang="en-US" sz="6600" dirty="0"/>
              <a:t>need your assistance to meet </a:t>
            </a:r>
            <a:endParaRPr lang="en-US" sz="6600" dirty="0" smtClean="0"/>
          </a:p>
          <a:p>
            <a:pPr marL="0" indent="0" algn="ctr">
              <a:buNone/>
            </a:pPr>
            <a:r>
              <a:rPr lang="en-US" sz="6600" dirty="0" smtClean="0"/>
              <a:t>the </a:t>
            </a:r>
            <a:r>
              <a:rPr lang="en-US" sz="6600" dirty="0"/>
              <a:t>needs of our students!</a:t>
            </a:r>
          </a:p>
        </p:txBody>
      </p:sp>
    </p:spTree>
    <p:extLst>
      <p:ext uri="{BB962C8B-B14F-4D97-AF65-F5344CB8AC3E}">
        <p14:creationId xmlns:p14="http://schemas.microsoft.com/office/powerpoint/2010/main" val="3095309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Lost Positions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3356" y="1911928"/>
            <a:ext cx="10378643" cy="3777622"/>
          </a:xfrm>
        </p:spPr>
        <p:txBody>
          <a:bodyPr>
            <a:noAutofit/>
          </a:bodyPr>
          <a:lstStyle/>
          <a:p>
            <a:r>
              <a:rPr lang="en-US" sz="2800" dirty="0" smtClean="0"/>
              <a:t>Ann </a:t>
            </a:r>
            <a:r>
              <a:rPr lang="en-US" sz="2800" dirty="0"/>
              <a:t>Smith - </a:t>
            </a:r>
            <a:r>
              <a:rPr lang="en-US" sz="2800" b="1" dirty="0">
                <a:solidFill>
                  <a:srgbClr val="FF0000"/>
                </a:solidFill>
              </a:rPr>
              <a:t>Retiring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12/31/2015</a:t>
            </a:r>
          </a:p>
          <a:p>
            <a:r>
              <a:rPr lang="en-US" sz="2800" dirty="0" smtClean="0">
                <a:solidFill>
                  <a:srgbClr val="7030A0"/>
                </a:solidFill>
              </a:rPr>
              <a:t>Dr</a:t>
            </a:r>
            <a:r>
              <a:rPr lang="en-US" sz="2800" dirty="0">
                <a:solidFill>
                  <a:srgbClr val="7030A0"/>
                </a:solidFill>
              </a:rPr>
              <a:t>. Jennifer Hamilton </a:t>
            </a:r>
            <a:r>
              <a:rPr lang="en-US" sz="2800" dirty="0"/>
              <a:t>- </a:t>
            </a:r>
            <a:r>
              <a:rPr lang="en-US" sz="2800" b="1" i="1" dirty="0">
                <a:solidFill>
                  <a:srgbClr val="FF0000"/>
                </a:solidFill>
              </a:rPr>
              <a:t>Promotion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7030A0"/>
                </a:solidFill>
              </a:rPr>
              <a:t>to Dean of </a:t>
            </a:r>
            <a:r>
              <a:rPr lang="en-US" sz="2800" dirty="0" smtClean="0">
                <a:solidFill>
                  <a:srgbClr val="7030A0"/>
                </a:solidFill>
              </a:rPr>
              <a:t>BBSS</a:t>
            </a:r>
          </a:p>
          <a:p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Lillian 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Valle </a:t>
            </a:r>
            <a:r>
              <a:rPr lang="en-US" sz="2800" dirty="0"/>
              <a:t>- </a:t>
            </a:r>
            <a:r>
              <a:rPr lang="en-US" sz="2800" b="1" dirty="0">
                <a:solidFill>
                  <a:srgbClr val="FF0000"/>
                </a:solidFill>
              </a:rPr>
              <a:t>Retired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5/1/2015</a:t>
            </a:r>
          </a:p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Michelle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</a:rPr>
              <a:t>Christoperson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dirty="0"/>
              <a:t>- </a:t>
            </a:r>
            <a:r>
              <a:rPr lang="en-US" sz="2800" b="1" dirty="0">
                <a:solidFill>
                  <a:srgbClr val="FF0000"/>
                </a:solidFill>
              </a:rPr>
              <a:t>Reassigned  60%: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Faculty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Liaison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Nita </a:t>
            </a:r>
            <a:r>
              <a:rPr lang="en-US" sz="2800" dirty="0" err="1">
                <a:solidFill>
                  <a:srgbClr val="0070C0"/>
                </a:solidFill>
              </a:rPr>
              <a:t>Gopel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>
                <a:solidFill>
                  <a:srgbClr val="7030A0"/>
                </a:solidFill>
              </a:rPr>
              <a:t>- </a:t>
            </a:r>
            <a:r>
              <a:rPr lang="en-US" sz="2800" b="1" dirty="0">
                <a:solidFill>
                  <a:srgbClr val="FF0000"/>
                </a:solidFill>
              </a:rPr>
              <a:t>Reassigned 40%: </a:t>
            </a:r>
            <a:r>
              <a:rPr lang="en-US" sz="2800" dirty="0">
                <a:solidFill>
                  <a:srgbClr val="0070C0"/>
                </a:solidFill>
              </a:rPr>
              <a:t>Outcomes Assessment Coordinator</a:t>
            </a:r>
          </a:p>
        </p:txBody>
      </p:sp>
    </p:spTree>
    <p:extLst>
      <p:ext uri="{BB962C8B-B14F-4D97-AF65-F5344CB8AC3E}">
        <p14:creationId xmlns:p14="http://schemas.microsoft.com/office/powerpoint/2010/main" val="2828151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College Need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i="1" dirty="0" smtClean="0"/>
              <a:t>Every </a:t>
            </a:r>
            <a:r>
              <a:rPr lang="en-US" sz="2400" i="1" dirty="0"/>
              <a:t>student at MJC must pass through the English sequence to earn a certificate or an </a:t>
            </a:r>
            <a:r>
              <a:rPr lang="en-US" sz="2400" i="1" dirty="0" smtClean="0"/>
              <a:t>AA/AA-T </a:t>
            </a:r>
            <a:r>
              <a:rPr lang="en-US" sz="2400" i="1" dirty="0" smtClean="0"/>
              <a:t>degree. </a:t>
            </a:r>
          </a:p>
          <a:p>
            <a:r>
              <a:rPr lang="en-US" sz="2400" i="1" dirty="0" smtClean="0"/>
              <a:t>The </a:t>
            </a:r>
            <a:r>
              <a:rPr lang="en-US" sz="2400" i="1" dirty="0"/>
              <a:t>English Department has the highest enrollment in any program at MJC with </a:t>
            </a:r>
            <a:r>
              <a:rPr lang="en-US" sz="2400" b="1" i="1" dirty="0">
                <a:solidFill>
                  <a:srgbClr val="FF0000"/>
                </a:solidFill>
              </a:rPr>
              <a:t>9120 students enrolled in 2014-2015</a:t>
            </a:r>
            <a:r>
              <a:rPr lang="en-US" sz="2400" b="1" i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sz="2400" dirty="0" smtClean="0"/>
              <a:t>Thus, </a:t>
            </a:r>
            <a:r>
              <a:rPr lang="en-US" sz="2400" dirty="0"/>
              <a:t>adding human resources to English is essential to growth at the college.</a:t>
            </a:r>
          </a:p>
        </p:txBody>
      </p:sp>
    </p:spTree>
    <p:extLst>
      <p:ext uri="{BB962C8B-B14F-4D97-AF65-F5344CB8AC3E}">
        <p14:creationId xmlns:p14="http://schemas.microsoft.com/office/powerpoint/2010/main" val="3852085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Waitlists!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Fill Rate (Waitlisted) </a:t>
            </a:r>
            <a:endParaRPr lang="en-US" sz="4000" dirty="0" smtClean="0">
              <a:solidFill>
                <a:srgbClr val="FF0000"/>
              </a:solidFill>
            </a:endParaRPr>
          </a:p>
          <a:p>
            <a:r>
              <a:rPr lang="en-US" sz="4000" dirty="0" smtClean="0"/>
              <a:t>English </a:t>
            </a:r>
            <a:r>
              <a:rPr lang="en-US" sz="4000" dirty="0"/>
              <a:t>Composition </a:t>
            </a:r>
            <a:r>
              <a:rPr lang="en-US" sz="4000" dirty="0" smtClean="0"/>
              <a:t>Courses</a:t>
            </a:r>
          </a:p>
          <a:p>
            <a:r>
              <a:rPr lang="en-US" sz="4000" dirty="0" smtClean="0"/>
              <a:t>2012-2013 </a:t>
            </a:r>
            <a:r>
              <a:rPr lang="en-US" sz="4000" dirty="0">
                <a:solidFill>
                  <a:srgbClr val="FF0000"/>
                </a:solidFill>
              </a:rPr>
              <a:t>103% </a:t>
            </a:r>
            <a:r>
              <a:rPr lang="en-US" sz="4000" dirty="0"/>
              <a:t>(6008</a:t>
            </a:r>
            <a:r>
              <a:rPr lang="en-US" sz="4000" dirty="0" smtClean="0"/>
              <a:t>)</a:t>
            </a:r>
          </a:p>
          <a:p>
            <a:r>
              <a:rPr lang="en-US" sz="4000" dirty="0" smtClean="0"/>
              <a:t>2013-2014 </a:t>
            </a:r>
            <a:r>
              <a:rPr lang="en-US" sz="4000" dirty="0">
                <a:solidFill>
                  <a:srgbClr val="FF0000"/>
                </a:solidFill>
              </a:rPr>
              <a:t>100% </a:t>
            </a:r>
            <a:r>
              <a:rPr lang="en-US" sz="4000" dirty="0"/>
              <a:t>(4760</a:t>
            </a:r>
            <a:r>
              <a:rPr lang="en-US" sz="4000" dirty="0" smtClean="0"/>
              <a:t>)</a:t>
            </a:r>
          </a:p>
          <a:p>
            <a:r>
              <a:rPr lang="en-US" sz="4000" dirty="0" smtClean="0"/>
              <a:t>2014-2015 </a:t>
            </a:r>
            <a:r>
              <a:rPr lang="en-US" sz="4000" dirty="0">
                <a:solidFill>
                  <a:srgbClr val="FF0000"/>
                </a:solidFill>
              </a:rPr>
              <a:t>101% </a:t>
            </a:r>
            <a:r>
              <a:rPr lang="en-US" sz="4000" dirty="0"/>
              <a:t>(5720)</a:t>
            </a:r>
          </a:p>
        </p:txBody>
      </p:sp>
    </p:spTree>
    <p:extLst>
      <p:ext uri="{BB962C8B-B14F-4D97-AF65-F5344CB8AC3E}">
        <p14:creationId xmlns:p14="http://schemas.microsoft.com/office/powerpoint/2010/main" val="2729745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Part-time / Full-time Ratio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i="1" dirty="0" smtClean="0">
                <a:solidFill>
                  <a:srgbClr val="FF0000"/>
                </a:solidFill>
              </a:rPr>
              <a:t>We </a:t>
            </a:r>
            <a:r>
              <a:rPr lang="en-US" sz="3200" i="1" dirty="0">
                <a:solidFill>
                  <a:srgbClr val="FF0000"/>
                </a:solidFill>
              </a:rPr>
              <a:t>rely heavily on part-timers in English, and they are at their limit of availability and load</a:t>
            </a:r>
            <a:r>
              <a:rPr lang="en-US" sz="3200" i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sz="3200" dirty="0" smtClean="0"/>
              <a:t>Fall </a:t>
            </a:r>
            <a:r>
              <a:rPr lang="en-US" sz="3200" dirty="0"/>
              <a:t>2015: </a:t>
            </a:r>
            <a:r>
              <a:rPr lang="en-US" sz="3200" b="1" dirty="0">
                <a:solidFill>
                  <a:srgbClr val="FF0000"/>
                </a:solidFill>
              </a:rPr>
              <a:t>42% </a:t>
            </a:r>
            <a:r>
              <a:rPr lang="en-US" sz="3200" dirty="0"/>
              <a:t>(134 sections) </a:t>
            </a:r>
            <a:r>
              <a:rPr lang="en-US" sz="3200" dirty="0" smtClean="0"/>
              <a:t>Adjunct</a:t>
            </a:r>
          </a:p>
          <a:p>
            <a:r>
              <a:rPr lang="en-US" sz="3200" dirty="0" smtClean="0"/>
              <a:t>Fall </a:t>
            </a:r>
            <a:r>
              <a:rPr lang="en-US" sz="3200" dirty="0"/>
              <a:t>2015: </a:t>
            </a:r>
            <a:r>
              <a:rPr lang="en-US" sz="3200" b="1" dirty="0">
                <a:solidFill>
                  <a:srgbClr val="FF0000"/>
                </a:solidFill>
              </a:rPr>
              <a:t>59% </a:t>
            </a:r>
            <a:r>
              <a:rPr lang="en-US" sz="3200" dirty="0"/>
              <a:t>(189 sections) </a:t>
            </a:r>
            <a:r>
              <a:rPr lang="en-US" sz="3200" dirty="0" smtClean="0"/>
              <a:t>Full-time</a:t>
            </a:r>
          </a:p>
          <a:p>
            <a:r>
              <a:rPr lang="en-US" sz="3200" dirty="0" smtClean="0"/>
              <a:t>The </a:t>
            </a:r>
            <a:r>
              <a:rPr lang="en-US" sz="3200" dirty="0"/>
              <a:t>State wants a </a:t>
            </a:r>
            <a:r>
              <a:rPr lang="en-US" sz="3200" b="1" dirty="0">
                <a:solidFill>
                  <a:srgbClr val="FF0000"/>
                </a:solidFill>
              </a:rPr>
              <a:t>75:25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/>
              <a:t>Ratio</a:t>
            </a:r>
          </a:p>
        </p:txBody>
      </p:sp>
    </p:spTree>
    <p:extLst>
      <p:ext uri="{BB962C8B-B14F-4D97-AF65-F5344CB8AC3E}">
        <p14:creationId xmlns:p14="http://schemas.microsoft.com/office/powerpoint/2010/main" val="1632917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8513" y="2055536"/>
            <a:ext cx="11303487" cy="35314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700" b="1" dirty="0" smtClean="0"/>
              <a:t>      </a:t>
            </a:r>
            <a:r>
              <a:rPr lang="en-US" b="1" dirty="0" smtClean="0"/>
              <a:t>Data </a:t>
            </a:r>
            <a:r>
              <a:rPr lang="en-US" b="1" dirty="0"/>
              <a:t>Element   </a:t>
            </a:r>
            <a:r>
              <a:rPr lang="en-US" b="1" dirty="0" smtClean="0"/>
              <a:t>                                     </a:t>
            </a:r>
            <a:r>
              <a:rPr lang="en-US" b="1" dirty="0" smtClean="0">
                <a:solidFill>
                  <a:srgbClr val="7030A0"/>
                </a:solidFill>
              </a:rPr>
              <a:t>2012-2013  </a:t>
            </a:r>
            <a:r>
              <a:rPr lang="en-US" b="1" dirty="0" smtClean="0"/>
              <a:t>                        </a:t>
            </a:r>
            <a:r>
              <a:rPr lang="en-US" b="1" dirty="0" smtClean="0">
                <a:solidFill>
                  <a:srgbClr val="0070C0"/>
                </a:solidFill>
              </a:rPr>
              <a:t>2013-2014    </a:t>
            </a:r>
            <a:r>
              <a:rPr lang="en-US" b="1" dirty="0" smtClean="0"/>
              <a:t>                  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2014-2015</a:t>
            </a:r>
          </a:p>
          <a:p>
            <a:r>
              <a:rPr lang="en-US" sz="1900" dirty="0" smtClean="0"/>
              <a:t> FT </a:t>
            </a:r>
            <a:r>
              <a:rPr lang="en-US" sz="1900" dirty="0"/>
              <a:t>Faculty </a:t>
            </a:r>
            <a:r>
              <a:rPr lang="en-US" sz="1900" dirty="0">
                <a:solidFill>
                  <a:schemeClr val="tx1"/>
                </a:solidFill>
              </a:rPr>
              <a:t>in Discipline </a:t>
            </a:r>
            <a:r>
              <a:rPr lang="en-US" sz="1900" dirty="0" smtClean="0">
                <a:solidFill>
                  <a:schemeClr val="tx1"/>
                </a:solidFill>
              </a:rPr>
              <a:t>                            </a:t>
            </a:r>
            <a:r>
              <a:rPr lang="en-US" sz="1900" dirty="0" smtClean="0">
                <a:solidFill>
                  <a:srgbClr val="7030A0"/>
                </a:solidFill>
              </a:rPr>
              <a:t>23                                     </a:t>
            </a:r>
            <a:r>
              <a:rPr lang="en-US" sz="1900" dirty="0" smtClean="0">
                <a:solidFill>
                  <a:srgbClr val="0070C0"/>
                </a:solidFill>
              </a:rPr>
              <a:t>24                  </a:t>
            </a:r>
            <a:r>
              <a:rPr lang="en-US" sz="1900" dirty="0" smtClean="0">
                <a:solidFill>
                  <a:srgbClr val="0070C0"/>
                </a:solidFill>
              </a:rPr>
              <a:t>         </a:t>
            </a:r>
            <a:r>
              <a:rPr lang="en-US" sz="1900" dirty="0" smtClean="0">
                <a:solidFill>
                  <a:schemeClr val="accent1">
                    <a:lumMod val="75000"/>
                  </a:schemeClr>
                </a:solidFill>
              </a:rPr>
              <a:t>25 </a:t>
            </a:r>
            <a:r>
              <a:rPr lang="en-US" sz="1900" dirty="0">
                <a:solidFill>
                  <a:schemeClr val="accent1">
                    <a:lumMod val="75000"/>
                  </a:schemeClr>
                </a:solidFill>
              </a:rPr>
              <a:t>+ 1 FT </a:t>
            </a:r>
            <a:r>
              <a:rPr lang="en-US" sz="1900" dirty="0" smtClean="0">
                <a:solidFill>
                  <a:schemeClr val="accent1">
                    <a:lumMod val="75000"/>
                  </a:schemeClr>
                </a:solidFill>
              </a:rPr>
              <a:t>Temporary</a:t>
            </a:r>
          </a:p>
          <a:p>
            <a:r>
              <a:rPr lang="en-US" sz="1900" dirty="0" smtClean="0"/>
              <a:t>FTEF                                                           </a:t>
            </a:r>
            <a:r>
              <a:rPr lang="en-US" sz="1900" dirty="0" smtClean="0">
                <a:solidFill>
                  <a:srgbClr val="7030A0"/>
                </a:solidFill>
              </a:rPr>
              <a:t>76.71 </a:t>
            </a:r>
            <a:r>
              <a:rPr lang="en-US" sz="1900" dirty="0" smtClean="0"/>
              <a:t>                              </a:t>
            </a:r>
            <a:r>
              <a:rPr lang="en-US" sz="1900" dirty="0">
                <a:solidFill>
                  <a:srgbClr val="0070C0"/>
                </a:solidFill>
              </a:rPr>
              <a:t>81.48</a:t>
            </a:r>
            <a:r>
              <a:rPr lang="en-US" sz="1900" dirty="0"/>
              <a:t>             </a:t>
            </a:r>
            <a:r>
              <a:rPr lang="en-US" sz="1900" dirty="0" smtClean="0"/>
              <a:t>                </a:t>
            </a:r>
            <a:r>
              <a:rPr lang="en-US" sz="1900" dirty="0" smtClean="0">
                <a:solidFill>
                  <a:schemeClr val="accent1">
                    <a:lumMod val="75000"/>
                  </a:schemeClr>
                </a:solidFill>
              </a:rPr>
              <a:t>89.8</a:t>
            </a:r>
          </a:p>
          <a:p>
            <a:r>
              <a:rPr lang="en-US" sz="1900" dirty="0" smtClean="0"/>
              <a:t>Number </a:t>
            </a:r>
            <a:r>
              <a:rPr lang="en-US" sz="1900" dirty="0"/>
              <a:t>of Sections           </a:t>
            </a:r>
            <a:r>
              <a:rPr lang="en-US" sz="1900" dirty="0" smtClean="0"/>
              <a:t>                      </a:t>
            </a:r>
            <a:r>
              <a:rPr lang="en-US" sz="1900" dirty="0" smtClean="0">
                <a:solidFill>
                  <a:srgbClr val="7030A0"/>
                </a:solidFill>
              </a:rPr>
              <a:t>281                                   </a:t>
            </a:r>
            <a:r>
              <a:rPr lang="en-US" sz="1900" dirty="0" smtClean="0">
                <a:solidFill>
                  <a:srgbClr val="0070C0"/>
                </a:solidFill>
              </a:rPr>
              <a:t>296</a:t>
            </a:r>
            <a:r>
              <a:rPr lang="en-US" sz="1900" dirty="0" smtClean="0"/>
              <a:t>                              </a:t>
            </a:r>
            <a:r>
              <a:rPr lang="en-US" sz="1900" dirty="0" smtClean="0">
                <a:solidFill>
                  <a:schemeClr val="accent1">
                    <a:lumMod val="75000"/>
                  </a:schemeClr>
                </a:solidFill>
              </a:rPr>
              <a:t>321</a:t>
            </a:r>
          </a:p>
          <a:p>
            <a:r>
              <a:rPr lang="en-US" sz="1900" dirty="0" smtClean="0"/>
              <a:t>%Taught </a:t>
            </a:r>
            <a:r>
              <a:rPr lang="en-US" sz="1900" dirty="0"/>
              <a:t>by Adjunct </a:t>
            </a:r>
            <a:r>
              <a:rPr lang="en-US" sz="1900" dirty="0" smtClean="0"/>
              <a:t>(# Sections)  </a:t>
            </a:r>
            <a:r>
              <a:rPr lang="en-US" sz="1900" dirty="0" smtClean="0">
                <a:solidFill>
                  <a:srgbClr val="7030A0"/>
                </a:solidFill>
              </a:rPr>
              <a:t>33%(</a:t>
            </a:r>
            <a:r>
              <a:rPr lang="en-US" sz="1900" dirty="0">
                <a:solidFill>
                  <a:srgbClr val="7030A0"/>
                </a:solidFill>
              </a:rPr>
              <a:t>92 sections) </a:t>
            </a:r>
            <a:r>
              <a:rPr lang="en-US" sz="1900" dirty="0" smtClean="0">
                <a:solidFill>
                  <a:srgbClr val="7030A0"/>
                </a:solidFill>
              </a:rPr>
              <a:t>    </a:t>
            </a:r>
            <a:r>
              <a:rPr lang="en-US" sz="1900" dirty="0" smtClean="0">
                <a:solidFill>
                  <a:srgbClr val="0070C0"/>
                </a:solidFill>
              </a:rPr>
              <a:t>39</a:t>
            </a:r>
            <a:r>
              <a:rPr lang="en-US" sz="1900" dirty="0" smtClean="0">
                <a:solidFill>
                  <a:srgbClr val="0070C0"/>
                </a:solidFill>
              </a:rPr>
              <a:t>%(</a:t>
            </a:r>
            <a:r>
              <a:rPr lang="en-US" sz="1900" dirty="0">
                <a:solidFill>
                  <a:srgbClr val="0070C0"/>
                </a:solidFill>
              </a:rPr>
              <a:t>115 sections) </a:t>
            </a:r>
            <a:r>
              <a:rPr lang="en-US" sz="1900" dirty="0" smtClean="0">
                <a:solidFill>
                  <a:srgbClr val="0070C0"/>
                </a:solidFill>
              </a:rPr>
              <a:t>       </a:t>
            </a:r>
            <a:r>
              <a:rPr lang="en-US" sz="1900" dirty="0" smtClean="0">
                <a:solidFill>
                  <a:schemeClr val="accent1">
                    <a:lumMod val="75000"/>
                  </a:schemeClr>
                </a:solidFill>
              </a:rPr>
              <a:t>42</a:t>
            </a:r>
            <a:r>
              <a:rPr lang="en-US" sz="1900" dirty="0" smtClean="0">
                <a:solidFill>
                  <a:schemeClr val="accent1">
                    <a:lumMod val="75000"/>
                  </a:schemeClr>
                </a:solidFill>
              </a:rPr>
              <a:t>%(</a:t>
            </a:r>
            <a:r>
              <a:rPr lang="en-US" sz="1900" dirty="0">
                <a:solidFill>
                  <a:schemeClr val="accent1">
                    <a:lumMod val="75000"/>
                  </a:schemeClr>
                </a:solidFill>
              </a:rPr>
              <a:t>134 sections)   </a:t>
            </a:r>
            <a:endParaRPr lang="en-US" sz="19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1900" dirty="0" smtClean="0"/>
              <a:t>%Taught </a:t>
            </a:r>
            <a:r>
              <a:rPr lang="en-US" sz="1900" dirty="0"/>
              <a:t>by </a:t>
            </a:r>
            <a:r>
              <a:rPr lang="en-US" sz="1900" dirty="0" err="1" smtClean="0"/>
              <a:t>FTers</a:t>
            </a:r>
            <a:r>
              <a:rPr lang="en-US" sz="1900" dirty="0" smtClean="0"/>
              <a:t>(# Sections)         </a:t>
            </a:r>
            <a:r>
              <a:rPr lang="en-US" sz="1900" dirty="0" smtClean="0">
                <a:solidFill>
                  <a:srgbClr val="7030A0"/>
                </a:solidFill>
              </a:rPr>
              <a:t>67%(</a:t>
            </a:r>
            <a:r>
              <a:rPr lang="en-US" sz="1900" dirty="0">
                <a:solidFill>
                  <a:srgbClr val="7030A0"/>
                </a:solidFill>
              </a:rPr>
              <a:t>188 sections)   </a:t>
            </a:r>
            <a:r>
              <a:rPr lang="en-US" sz="1900" dirty="0" smtClean="0">
                <a:solidFill>
                  <a:srgbClr val="7030A0"/>
                </a:solidFill>
              </a:rPr>
              <a:t> </a:t>
            </a:r>
            <a:r>
              <a:rPr lang="en-US" sz="1900" dirty="0" smtClean="0">
                <a:solidFill>
                  <a:srgbClr val="0070C0"/>
                </a:solidFill>
              </a:rPr>
              <a:t>61</a:t>
            </a:r>
            <a:r>
              <a:rPr lang="en-US" sz="1900" dirty="0" smtClean="0">
                <a:solidFill>
                  <a:srgbClr val="0070C0"/>
                </a:solidFill>
              </a:rPr>
              <a:t>%(</a:t>
            </a:r>
            <a:r>
              <a:rPr lang="en-US" sz="1900" dirty="0">
                <a:solidFill>
                  <a:srgbClr val="0070C0"/>
                </a:solidFill>
              </a:rPr>
              <a:t>180 sections) </a:t>
            </a:r>
            <a:r>
              <a:rPr lang="en-US" sz="1900" dirty="0" smtClean="0">
                <a:solidFill>
                  <a:srgbClr val="0070C0"/>
                </a:solidFill>
              </a:rPr>
              <a:t>   </a:t>
            </a:r>
            <a:r>
              <a:rPr lang="en-US" sz="1900" dirty="0" smtClean="0">
                <a:solidFill>
                  <a:srgbClr val="0070C0"/>
                </a:solidFill>
              </a:rPr>
              <a:t>  </a:t>
            </a:r>
            <a:r>
              <a:rPr lang="en-US" sz="1900" dirty="0" smtClean="0">
                <a:solidFill>
                  <a:schemeClr val="accent1">
                    <a:lumMod val="75000"/>
                  </a:schemeClr>
                </a:solidFill>
              </a:rPr>
              <a:t>59%(</a:t>
            </a:r>
            <a:r>
              <a:rPr lang="en-US" sz="1900" dirty="0" smtClean="0">
                <a:solidFill>
                  <a:schemeClr val="accent1">
                    <a:lumMod val="75000"/>
                  </a:schemeClr>
                </a:solidFill>
              </a:rPr>
              <a:t>189 sections</a:t>
            </a:r>
            <a:r>
              <a:rPr lang="en-US" sz="1900" dirty="0">
                <a:solidFill>
                  <a:schemeClr val="accent1">
                    <a:lumMod val="75000"/>
                  </a:schemeClr>
                </a:solidFill>
              </a:rPr>
              <a:t>) </a:t>
            </a:r>
            <a:endParaRPr lang="en-US" sz="19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1900" dirty="0" smtClean="0"/>
              <a:t>FTES </a:t>
            </a:r>
            <a:r>
              <a:rPr lang="en-US" sz="1900" dirty="0"/>
              <a:t>Generated          </a:t>
            </a:r>
            <a:r>
              <a:rPr lang="en-US" sz="1900" dirty="0" smtClean="0"/>
              <a:t>    </a:t>
            </a:r>
            <a:r>
              <a:rPr lang="en-US" sz="1900" dirty="0" smtClean="0"/>
              <a:t>                   </a:t>
            </a:r>
            <a:r>
              <a:rPr lang="en-US" sz="1900" dirty="0" smtClean="0">
                <a:solidFill>
                  <a:srgbClr val="7030A0"/>
                </a:solidFill>
              </a:rPr>
              <a:t>1027.182</a:t>
            </a:r>
            <a:r>
              <a:rPr lang="en-US" sz="1900" dirty="0" smtClean="0"/>
              <a:t>                    </a:t>
            </a:r>
            <a:r>
              <a:rPr lang="en-US" sz="1900" dirty="0" smtClean="0">
                <a:solidFill>
                  <a:srgbClr val="0070C0"/>
                </a:solidFill>
              </a:rPr>
              <a:t> </a:t>
            </a:r>
            <a:r>
              <a:rPr lang="en-US" sz="1900" dirty="0" smtClean="0">
                <a:solidFill>
                  <a:srgbClr val="0070C0"/>
                </a:solidFill>
              </a:rPr>
              <a:t>1082.061                            </a:t>
            </a:r>
            <a:r>
              <a:rPr lang="en-US" sz="1900" dirty="0" smtClean="0">
                <a:solidFill>
                  <a:schemeClr val="accent1">
                    <a:lumMod val="75000"/>
                  </a:schemeClr>
                </a:solidFill>
              </a:rPr>
              <a:t>1190.322</a:t>
            </a:r>
            <a:endParaRPr lang="en-US" sz="19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183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2221" y="2086303"/>
            <a:ext cx="10342179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Data Element                </a:t>
            </a:r>
            <a:r>
              <a:rPr lang="en-US" b="1" dirty="0" smtClean="0"/>
              <a:t>                 </a:t>
            </a:r>
            <a:r>
              <a:rPr lang="en-US" b="1" dirty="0">
                <a:solidFill>
                  <a:srgbClr val="7030A0"/>
                </a:solidFill>
              </a:rPr>
              <a:t>2012-2013</a:t>
            </a:r>
            <a:r>
              <a:rPr lang="en-US" b="1" dirty="0"/>
              <a:t>                 </a:t>
            </a:r>
            <a:r>
              <a:rPr lang="en-US" b="1" dirty="0" smtClean="0"/>
              <a:t>     </a:t>
            </a:r>
            <a:r>
              <a:rPr lang="en-US" b="1" dirty="0">
                <a:solidFill>
                  <a:srgbClr val="0070C0"/>
                </a:solidFill>
              </a:rPr>
              <a:t>2013-2014</a:t>
            </a:r>
            <a:r>
              <a:rPr lang="en-US" b="1" dirty="0"/>
              <a:t>                    </a:t>
            </a:r>
            <a:r>
              <a:rPr lang="en-US" b="1" dirty="0" smtClean="0"/>
              <a:t> 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2014-2015</a:t>
            </a:r>
          </a:p>
          <a:p>
            <a:r>
              <a:rPr lang="en-US" dirty="0" smtClean="0"/>
              <a:t>Cost </a:t>
            </a:r>
            <a:r>
              <a:rPr lang="en-US" dirty="0"/>
              <a:t>per FTES               </a:t>
            </a:r>
            <a:r>
              <a:rPr lang="en-US" dirty="0" smtClean="0"/>
              <a:t>                </a:t>
            </a:r>
            <a:r>
              <a:rPr lang="en-US" dirty="0">
                <a:solidFill>
                  <a:srgbClr val="7030A0"/>
                </a:solidFill>
              </a:rPr>
              <a:t>$2,286.84                  </a:t>
            </a:r>
            <a:r>
              <a:rPr lang="en-US" dirty="0" smtClean="0">
                <a:solidFill>
                  <a:srgbClr val="7030A0"/>
                </a:solidFill>
              </a:rPr>
              <a:t>    </a:t>
            </a:r>
            <a:r>
              <a:rPr lang="en-US" dirty="0" smtClean="0">
                <a:solidFill>
                  <a:srgbClr val="0070C0"/>
                </a:solidFill>
              </a:rPr>
              <a:t> $</a:t>
            </a:r>
            <a:r>
              <a:rPr lang="en-US" dirty="0">
                <a:solidFill>
                  <a:srgbClr val="0070C0"/>
                </a:solidFill>
              </a:rPr>
              <a:t>2,845.11                     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$2,819.65</a:t>
            </a:r>
          </a:p>
          <a:p>
            <a:r>
              <a:rPr lang="en-US" dirty="0" smtClean="0"/>
              <a:t>Success </a:t>
            </a:r>
            <a:r>
              <a:rPr lang="en-US" dirty="0"/>
              <a:t>Rate                   </a:t>
            </a:r>
            <a:r>
              <a:rPr lang="en-US" dirty="0" smtClean="0"/>
              <a:t>               </a:t>
            </a:r>
            <a:r>
              <a:rPr lang="en-US" dirty="0">
                <a:solidFill>
                  <a:srgbClr val="7030A0"/>
                </a:solidFill>
              </a:rPr>
              <a:t>64%                         </a:t>
            </a:r>
            <a:r>
              <a:rPr lang="en-US" dirty="0" smtClean="0">
                <a:solidFill>
                  <a:srgbClr val="7030A0"/>
                </a:solidFill>
              </a:rPr>
              <a:t>       </a:t>
            </a:r>
            <a:r>
              <a:rPr lang="en-US" dirty="0">
                <a:solidFill>
                  <a:srgbClr val="0070C0"/>
                </a:solidFill>
              </a:rPr>
              <a:t>66%                                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63%</a:t>
            </a:r>
          </a:p>
          <a:p>
            <a:r>
              <a:rPr lang="en-US" dirty="0" smtClean="0"/>
              <a:t>Retention </a:t>
            </a:r>
            <a:r>
              <a:rPr lang="en-US" dirty="0"/>
              <a:t>Rate                </a:t>
            </a:r>
            <a:r>
              <a:rPr lang="en-US" dirty="0" smtClean="0"/>
              <a:t>                </a:t>
            </a:r>
            <a:r>
              <a:rPr lang="en-US" dirty="0">
                <a:solidFill>
                  <a:srgbClr val="7030A0"/>
                </a:solidFill>
              </a:rPr>
              <a:t>81%                          </a:t>
            </a:r>
            <a:r>
              <a:rPr lang="en-US" dirty="0" smtClean="0">
                <a:solidFill>
                  <a:srgbClr val="7030A0"/>
                </a:solidFill>
              </a:rPr>
              <a:t>      </a:t>
            </a:r>
            <a:r>
              <a:rPr lang="en-US" dirty="0">
                <a:solidFill>
                  <a:srgbClr val="0070C0"/>
                </a:solidFill>
              </a:rPr>
              <a:t>83%                               </a:t>
            </a:r>
            <a:r>
              <a:rPr lang="en-US" dirty="0" smtClean="0">
                <a:solidFill>
                  <a:srgbClr val="0070C0"/>
                </a:solidFill>
              </a:rPr>
              <a:t> 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82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%</a:t>
            </a:r>
          </a:p>
          <a:p>
            <a:r>
              <a:rPr lang="en-US" dirty="0" smtClean="0"/>
              <a:t>Fill </a:t>
            </a:r>
            <a:r>
              <a:rPr lang="en-US" dirty="0"/>
              <a:t>Rate (Waitlisted)      </a:t>
            </a:r>
            <a:r>
              <a:rPr lang="en-US" dirty="0" smtClean="0"/>
              <a:t>             </a:t>
            </a:r>
            <a:r>
              <a:rPr lang="en-US" dirty="0" smtClean="0">
                <a:solidFill>
                  <a:srgbClr val="7030A0"/>
                </a:solidFill>
              </a:rPr>
              <a:t>103</a:t>
            </a:r>
            <a:r>
              <a:rPr lang="en-US" dirty="0">
                <a:solidFill>
                  <a:srgbClr val="7030A0"/>
                </a:solidFill>
              </a:rPr>
              <a:t>% (6008)             </a:t>
            </a:r>
            <a:r>
              <a:rPr lang="en-US" dirty="0" smtClean="0">
                <a:solidFill>
                  <a:srgbClr val="7030A0"/>
                </a:solidFill>
              </a:rPr>
              <a:t>    </a:t>
            </a:r>
            <a:r>
              <a:rPr lang="en-US" dirty="0" smtClean="0">
                <a:solidFill>
                  <a:srgbClr val="0070C0"/>
                </a:solidFill>
              </a:rPr>
              <a:t>100</a:t>
            </a:r>
            <a:r>
              <a:rPr lang="en-US" dirty="0">
                <a:solidFill>
                  <a:srgbClr val="0070C0"/>
                </a:solidFill>
              </a:rPr>
              <a:t>% (4760)                 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101% (5720)</a:t>
            </a:r>
          </a:p>
          <a:p>
            <a:r>
              <a:rPr lang="en-US" dirty="0" smtClean="0"/>
              <a:t> WSCH/FTEF                                     </a:t>
            </a:r>
            <a:r>
              <a:rPr lang="en-US" dirty="0">
                <a:solidFill>
                  <a:srgbClr val="7030A0"/>
                </a:solidFill>
              </a:rPr>
              <a:t>403.00 </a:t>
            </a:r>
            <a:r>
              <a:rPr lang="en-US" dirty="0"/>
              <a:t>                   </a:t>
            </a:r>
            <a:r>
              <a:rPr lang="en-US" dirty="0" smtClean="0"/>
              <a:t>      </a:t>
            </a:r>
            <a:r>
              <a:rPr lang="en-US" dirty="0" smtClean="0">
                <a:solidFill>
                  <a:srgbClr val="0070C0"/>
                </a:solidFill>
              </a:rPr>
              <a:t>401.27</a:t>
            </a:r>
            <a:r>
              <a:rPr lang="en-US" dirty="0" smtClean="0"/>
              <a:t>                            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397.60</a:t>
            </a:r>
          </a:p>
          <a:p>
            <a:r>
              <a:rPr lang="en-US" dirty="0" smtClean="0"/>
              <a:t>Number </a:t>
            </a:r>
            <a:r>
              <a:rPr lang="en-US" dirty="0"/>
              <a:t>of Majors        </a:t>
            </a:r>
            <a:r>
              <a:rPr lang="en-US" dirty="0" smtClean="0"/>
              <a:t>                   </a:t>
            </a:r>
            <a:r>
              <a:rPr lang="en-US" dirty="0">
                <a:solidFill>
                  <a:srgbClr val="7030A0"/>
                </a:solidFill>
              </a:rPr>
              <a:t>368</a:t>
            </a:r>
            <a:r>
              <a:rPr lang="en-US" dirty="0"/>
              <a:t>                          </a:t>
            </a:r>
            <a:r>
              <a:rPr lang="en-US" dirty="0" smtClean="0"/>
              <a:t>        </a:t>
            </a:r>
            <a:r>
              <a:rPr lang="en-US" dirty="0" smtClean="0">
                <a:solidFill>
                  <a:srgbClr val="0070C0"/>
                </a:solidFill>
              </a:rPr>
              <a:t>329</a:t>
            </a:r>
            <a:r>
              <a:rPr lang="en-US" dirty="0" smtClean="0"/>
              <a:t>                                 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321</a:t>
            </a:r>
          </a:p>
          <a:p>
            <a:r>
              <a:rPr lang="en-US" dirty="0" smtClean="0"/>
              <a:t>Number </a:t>
            </a:r>
            <a:r>
              <a:rPr lang="en-US" dirty="0"/>
              <a:t>of Degrees        </a:t>
            </a:r>
            <a:r>
              <a:rPr lang="en-US" dirty="0" smtClean="0"/>
              <a:t>                 </a:t>
            </a:r>
            <a:r>
              <a:rPr lang="en-US" dirty="0">
                <a:solidFill>
                  <a:srgbClr val="7030A0"/>
                </a:solidFill>
              </a:rPr>
              <a:t>22</a:t>
            </a:r>
            <a:r>
              <a:rPr lang="en-US" dirty="0"/>
              <a:t>                              </a:t>
            </a:r>
            <a:r>
              <a:rPr lang="en-US" dirty="0" smtClean="0"/>
              <a:t>      </a:t>
            </a:r>
            <a:r>
              <a:rPr lang="en-US" dirty="0" smtClean="0">
                <a:solidFill>
                  <a:srgbClr val="0070C0"/>
                </a:solidFill>
              </a:rPr>
              <a:t>11</a:t>
            </a:r>
            <a:r>
              <a:rPr lang="en-US" dirty="0" smtClean="0"/>
              <a:t>                                  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17</a:t>
            </a:r>
          </a:p>
          <a:p>
            <a:r>
              <a:rPr lang="en-US" dirty="0" smtClean="0"/>
              <a:t>FT </a:t>
            </a:r>
            <a:r>
              <a:rPr lang="en-US" dirty="0"/>
              <a:t>to PT Faculty Ratio   </a:t>
            </a:r>
            <a:r>
              <a:rPr lang="en-US" dirty="0" smtClean="0"/>
              <a:t>                 </a:t>
            </a:r>
            <a:r>
              <a:rPr lang="en-US" dirty="0" smtClean="0">
                <a:solidFill>
                  <a:srgbClr val="7030A0"/>
                </a:solidFill>
              </a:rPr>
              <a:t>33/67</a:t>
            </a:r>
            <a:r>
              <a:rPr lang="en-US" dirty="0" smtClean="0"/>
              <a:t>                                </a:t>
            </a:r>
            <a:r>
              <a:rPr lang="en-US" dirty="0" smtClean="0">
                <a:solidFill>
                  <a:srgbClr val="0070C0"/>
                </a:solidFill>
              </a:rPr>
              <a:t>39/61</a:t>
            </a:r>
            <a:r>
              <a:rPr lang="en-US" dirty="0" smtClean="0"/>
              <a:t>                           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42/59</a:t>
            </a:r>
          </a:p>
        </p:txBody>
      </p:sp>
    </p:spTree>
    <p:extLst>
      <p:ext uri="{BB962C8B-B14F-4D97-AF65-F5344CB8AC3E}">
        <p14:creationId xmlns:p14="http://schemas.microsoft.com/office/powerpoint/2010/main" val="1696928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 Department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/>
              <a:t> We Request </a:t>
            </a:r>
            <a:r>
              <a:rPr lang="en-US" sz="5400" dirty="0" smtClean="0"/>
              <a:t>4 </a:t>
            </a:r>
            <a:r>
              <a:rPr lang="en-US" sz="5400" i="1" dirty="0" smtClean="0">
                <a:solidFill>
                  <a:srgbClr val="FF0000"/>
                </a:solidFill>
              </a:rPr>
              <a:t>Growth</a:t>
            </a:r>
            <a:r>
              <a:rPr lang="en-US" sz="5400" dirty="0"/>
              <a:t> </a:t>
            </a:r>
            <a:r>
              <a:rPr lang="en-US" sz="5400" dirty="0" smtClean="0"/>
              <a:t>English </a:t>
            </a:r>
            <a:r>
              <a:rPr lang="en-US" sz="5400" dirty="0" smtClean="0"/>
              <a:t>Instructors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636</TotalTime>
  <Words>356</Words>
  <Application>Microsoft Office PowerPoint</Application>
  <PresentationFormat>Custom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Wisp</vt:lpstr>
      <vt:lpstr>English Department: We Request 4 Growth Instructors</vt:lpstr>
      <vt:lpstr>PowerPoint Presentation</vt:lpstr>
      <vt:lpstr>Lost Positions</vt:lpstr>
      <vt:lpstr>College Need </vt:lpstr>
      <vt:lpstr>Waitlists!</vt:lpstr>
      <vt:lpstr>Part-time / Full-time Ratio  </vt:lpstr>
      <vt:lpstr>English Data</vt:lpstr>
      <vt:lpstr>English Data</vt:lpstr>
      <vt:lpstr>English Department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Department: We Request 4, Growth, Instructors</dc:title>
  <dc:creator>Theresa Stovall</dc:creator>
  <cp:lastModifiedBy>Jillian Daly</cp:lastModifiedBy>
  <cp:revision>12</cp:revision>
  <dcterms:created xsi:type="dcterms:W3CDTF">2015-11-03T23:21:51Z</dcterms:created>
  <dcterms:modified xsi:type="dcterms:W3CDTF">2015-11-05T17:22:33Z</dcterms:modified>
</cp:coreProperties>
</file>