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6" r:id="rId1"/>
  </p:sldMasterIdLst>
  <p:notesMasterIdLst>
    <p:notesMasterId r:id="rId7"/>
  </p:notesMasterIdLst>
  <p:handoutMasterIdLst>
    <p:handoutMasterId r:id="rId8"/>
  </p:handoutMasterIdLst>
  <p:sldIdLst>
    <p:sldId id="270" r:id="rId2"/>
    <p:sldId id="295" r:id="rId3"/>
    <p:sldId id="292" r:id="rId4"/>
    <p:sldId id="290" r:id="rId5"/>
    <p:sldId id="294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00CC"/>
    <a:srgbClr val="0000FF"/>
    <a:srgbClr val="000000"/>
    <a:srgbClr val="6C89CA"/>
    <a:srgbClr val="5F5F5F"/>
    <a:srgbClr val="777777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>
        <p:scale>
          <a:sx n="75" d="100"/>
          <a:sy n="75" d="100"/>
        </p:scale>
        <p:origin x="1140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AFD3-40CB-435F-8514-1493B3B90989}" type="datetimeFigureOut">
              <a:rPr lang="en-US" smtClean="0"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B9056-617A-4F52-830D-11A883785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17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386" y="0"/>
            <a:ext cx="3037413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81" y="4416108"/>
            <a:ext cx="5607038" cy="418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413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86" y="8830627"/>
            <a:ext cx="3037413" cy="46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1" tIns="45930" rIns="91861" bIns="4593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D2649F4-D0AD-4BC9-AE51-2C9CCC880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444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4909C-03AC-4B2D-8D38-211B30D4284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AA3D-D41A-44DD-9B91-6753106DED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DD8E-682A-49DC-AF32-639FC63CEE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FF5F-1660-4590-A710-7335895775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4C77-97A6-4D69-A705-BA5659C6886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3FC9-B2F9-4093-BF23-12E367EAF6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C651-509E-4004-892E-4920FE5DDF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0134-463E-42B2-9AE5-C62FC87791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435A6-CDDA-46F3-8505-5BEB1A04A5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79D3-B5D6-472D-8EC1-67B3F1E697D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E54C0B4-1FAA-4D04-B718-ED1AB0A9CB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Tm="60000">
        <p:push dir="u"/>
      </p:transition>
    </mc:Choice>
    <mc:Fallback xmlns="">
      <p:transition spd="slow" advTm="60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254CA5E-27F3-4AFF-9474-CA9A2891B1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Tm="60000">
        <p:push dir="u"/>
      </p:transition>
    </mc:Choice>
    <mc:Fallback xmlns="">
      <p:transition spd="slow" advTm="60000">
        <p:push dir="u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8000"/>
                <a:satMod val="300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98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818147" y="381000"/>
            <a:ext cx="8097253" cy="1295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CTE – Instructor of EMS</a:t>
            </a:r>
            <a:endParaRPr lang="en-US" altLang="en-US" dirty="0"/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818147" y="3581400"/>
            <a:ext cx="8077200" cy="1499616"/>
          </a:xfrm>
        </p:spPr>
        <p:txBody>
          <a:bodyPr>
            <a:normAutofit/>
          </a:bodyPr>
          <a:lstStyle/>
          <a:p>
            <a:pPr algn="r"/>
            <a:r>
              <a:rPr lang="en-US" altLang="en-US" b="1" dirty="0" smtClean="0"/>
              <a:t>Pedro Mendez</a:t>
            </a:r>
          </a:p>
          <a:p>
            <a:pPr algn="r"/>
            <a:r>
              <a:rPr lang="en-US" altLang="en-US" b="1" dirty="0" smtClean="0"/>
              <a:t>Ron Cripe</a:t>
            </a:r>
            <a:endParaRPr lang="en-US" altLang="en-US" dirty="0"/>
          </a:p>
          <a:p>
            <a:pPr algn="r"/>
            <a:r>
              <a:rPr lang="en-US" altLang="en-US" dirty="0" smtClean="0"/>
              <a:t>November </a:t>
            </a:r>
            <a:r>
              <a:rPr lang="en-US" altLang="en-US" dirty="0" smtClean="0"/>
              <a:t>4, 2016</a:t>
            </a:r>
            <a:endParaRPr lang="en-US" altLang="en-US" dirty="0"/>
          </a:p>
          <a:p>
            <a:pPr algn="r"/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530" t="27083" r="34118" b="18750"/>
          <a:stretch/>
        </p:blipFill>
        <p:spPr>
          <a:xfrm>
            <a:off x="7620000" y="5484066"/>
            <a:ext cx="1239252" cy="1171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455992"/>
            <a:ext cx="1199731" cy="1199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949"/>
          <a:stretch/>
        </p:blipFill>
        <p:spPr>
          <a:xfrm>
            <a:off x="180766" y="2258360"/>
            <a:ext cx="5638800" cy="3811534"/>
          </a:xfrm>
          <a:prstGeom prst="rect">
            <a:avLst/>
          </a:prstGeom>
        </p:spPr>
      </p:pic>
      <p:pic>
        <p:nvPicPr>
          <p:cNvPr id="3076" name="Picture 4" descr="https://tse1.mm.bing.net/th?&amp;id=OIP.M4197e123831341c7eafac9e74562a4d4o0&amp;w=199&amp;h=199&amp;c=0&amp;pid=1.9&amp;rs=0&amp;p=0&amp;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65" y="1153460"/>
            <a:ext cx="220979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RFTC: EMS Program Market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833" t="7713" r="15833" b="14445"/>
          <a:stretch/>
        </p:blipFill>
        <p:spPr>
          <a:xfrm>
            <a:off x="990600" y="16764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9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0">
        <p:push dir="u"/>
      </p:transition>
    </mc:Choice>
    <mc:Fallback xmlns="">
      <p:transition spd="slow" advTm="3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23672"/>
            <a:ext cx="6858000" cy="1252728"/>
          </a:xfrm>
        </p:spPr>
        <p:txBody>
          <a:bodyPr/>
          <a:lstStyle/>
          <a:p>
            <a:pPr algn="r"/>
            <a:r>
              <a:rPr lang="en-US" dirty="0" smtClean="0"/>
              <a:t>EMS Program Enrollment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7059" t="16667" r="17647" b="27083"/>
          <a:stretch/>
        </p:blipFill>
        <p:spPr>
          <a:xfrm>
            <a:off x="3048000" y="1676400"/>
            <a:ext cx="3695700" cy="46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7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0">
        <p:push dir="u"/>
      </p:transition>
    </mc:Choice>
    <mc:Fallback xmlns="">
      <p:transition spd="slow" advTm="6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RFTC: Emergency Medical Services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0"/>
            <a:ext cx="5232400" cy="3924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656775"/>
            <a:ext cx="3276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Challenge: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800" dirty="0" smtClean="0"/>
              <a:t>EMS </a:t>
            </a:r>
            <a:r>
              <a:rPr lang="en-US" sz="1800" dirty="0" smtClean="0"/>
              <a:t>classes are heavily impacted. </a:t>
            </a:r>
            <a:r>
              <a:rPr lang="en-US" sz="1800" dirty="0" smtClean="0"/>
              <a:t>Typical </a:t>
            </a: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</a:t>
            </a:r>
            <a:r>
              <a:rPr lang="en-US" sz="1800" dirty="0" smtClean="0"/>
              <a:t>week </a:t>
            </a:r>
            <a:r>
              <a:rPr lang="en-US" sz="1800" dirty="0" smtClean="0"/>
              <a:t>of Class 50-60 students</a:t>
            </a:r>
          </a:p>
          <a:p>
            <a:endParaRPr lang="en-US" sz="1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800" dirty="0" smtClean="0"/>
              <a:t>Presently no Full Time EMS or FSCI Instructors at the Regional Fire Training Center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1800" dirty="0" smtClean="0"/>
              <a:t>No College Accredited Paramedic Training Program in local region to respond to local workforce need.</a:t>
            </a: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733800" y="168217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a FT EMS Instructor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7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5000">
        <p:push dir="u"/>
      </p:transition>
    </mc:Choice>
    <mc:Fallback xmlns="">
      <p:transition spd="slow" advTm="4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23672"/>
            <a:ext cx="6858000" cy="125272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EMS FTE Faculty Assignment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144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" y="1663700"/>
            <a:ext cx="815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Value of EMS Growth Hire</a:t>
            </a:r>
            <a:endParaRPr lang="en-US" sz="2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dirty="0" smtClean="0"/>
              <a:t>Support immediate EMS Growth Need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dirty="0" smtClean="0"/>
              <a:t>Lead </a:t>
            </a:r>
            <a:r>
              <a:rPr lang="en-US" sz="1800" dirty="0" smtClean="0"/>
              <a:t>New Paramedic Program (45-59 new FTES annually)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dirty="0" smtClean="0"/>
              <a:t>EMS </a:t>
            </a:r>
            <a:r>
              <a:rPr lang="en-US" sz="1800" dirty="0" smtClean="0"/>
              <a:t>and Paramedic </a:t>
            </a:r>
            <a:r>
              <a:rPr lang="en-US" sz="1800" dirty="0" smtClean="0"/>
              <a:t>Program Faculty Leadership &amp; Stewardship</a:t>
            </a:r>
            <a:endParaRPr lang="en-US" sz="1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dirty="0" smtClean="0"/>
              <a:t>Develop </a:t>
            </a:r>
            <a:r>
              <a:rPr lang="en-US" sz="1800" dirty="0"/>
              <a:t>Career Pathways with High Schools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dirty="0" smtClean="0"/>
              <a:t>Assure </a:t>
            </a:r>
            <a:r>
              <a:rPr lang="en-US" sz="1800" dirty="0" smtClean="0"/>
              <a:t>College and CA Licensing </a:t>
            </a:r>
            <a:r>
              <a:rPr lang="en-US" sz="1800" dirty="0" smtClean="0"/>
              <a:t>Compliance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dirty="0" smtClean="0"/>
              <a:t>FT </a:t>
            </a:r>
            <a:r>
              <a:rPr lang="en-US" sz="1800" dirty="0"/>
              <a:t>Faculty = Higher Student </a:t>
            </a:r>
            <a:r>
              <a:rPr lang="en-US" sz="1800" dirty="0" smtClean="0"/>
              <a:t>Success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1800" dirty="0" smtClean="0"/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1800" dirty="0" smtClean="0"/>
              <a:t>Support Strong Workforce Taskforce and WIOA recommendations to respond to Workforce needs.</a:t>
            </a:r>
            <a:endParaRPr lang="en-US" sz="1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10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0">
        <p:push dir="u"/>
      </p:transition>
    </mc:Choice>
    <mc:Fallback xmlns="">
      <p:transition spd="slow" advTm="3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859</TotalTime>
  <Words>141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Corbel</vt:lpstr>
      <vt:lpstr>Times New Roman</vt:lpstr>
      <vt:lpstr>Wingdings</vt:lpstr>
      <vt:lpstr>Wingdings 2</vt:lpstr>
      <vt:lpstr>Wingdings 3</vt:lpstr>
      <vt:lpstr>Module</vt:lpstr>
      <vt:lpstr>CTE – Instructor of EMS</vt:lpstr>
      <vt:lpstr>RFTC: EMS Program Market</vt:lpstr>
      <vt:lpstr>EMS Program Enrollment</vt:lpstr>
      <vt:lpstr>RFTC: Emergency Medical Services</vt:lpstr>
      <vt:lpstr>EMS FTE Faculty 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MJC Public Safety &amp; Technical Education</dc:title>
  <dc:creator>Pedro Mendez</dc:creator>
  <cp:lastModifiedBy>Pedro Mendez</cp:lastModifiedBy>
  <cp:revision>43</cp:revision>
  <cp:lastPrinted>2016-11-02T15:29:54Z</cp:lastPrinted>
  <dcterms:created xsi:type="dcterms:W3CDTF">2014-11-20T18:35:21Z</dcterms:created>
  <dcterms:modified xsi:type="dcterms:W3CDTF">2016-11-02T16:19:58Z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TC062578531033</vt:lpwstr>
  </property>
</Properties>
</file>