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9"/>
  </p:notesMasterIdLst>
  <p:sldIdLst>
    <p:sldId id="256" r:id="rId2"/>
    <p:sldId id="305" r:id="rId3"/>
    <p:sldId id="300" r:id="rId4"/>
    <p:sldId id="267" r:id="rId5"/>
    <p:sldId id="306" r:id="rId6"/>
    <p:sldId id="257" r:id="rId7"/>
    <p:sldId id="258" r:id="rId8"/>
    <p:sldId id="259" r:id="rId9"/>
    <p:sldId id="260" r:id="rId10"/>
    <p:sldId id="261" r:id="rId11"/>
    <p:sldId id="262" r:id="rId12"/>
    <p:sldId id="263" r:id="rId13"/>
    <p:sldId id="264" r:id="rId14"/>
    <p:sldId id="265" r:id="rId15"/>
    <p:sldId id="266" r:id="rId16"/>
    <p:sldId id="307" r:id="rId17"/>
    <p:sldId id="30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9"/>
    <p:restoredTop sz="94580"/>
  </p:normalViewPr>
  <p:slideViewPr>
    <p:cSldViewPr snapToGrid="0" snapToObjects="1">
      <p:cViewPr>
        <p:scale>
          <a:sx n="100" d="100"/>
          <a:sy n="100" d="100"/>
        </p:scale>
        <p:origin x="856" y="6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45C3F-BCD3-4A43-BDF8-0D2788A7AAD1}" type="datetimeFigureOut">
              <a:rPr lang="en-US" smtClean="0"/>
              <a:t>10/26/18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C4690-8CF9-5C4C-9B88-FC82BF6EF59A}" type="slidenum">
              <a:rPr lang="en-US" smtClean="0"/>
              <a:t>‹#›</a:t>
            </a:fld>
            <a:endParaRPr lang="en-US" dirty="0"/>
          </a:p>
        </p:txBody>
      </p:sp>
    </p:spTree>
    <p:extLst>
      <p:ext uri="{BB962C8B-B14F-4D97-AF65-F5344CB8AC3E}">
        <p14:creationId xmlns:p14="http://schemas.microsoft.com/office/powerpoint/2010/main" val="15097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F6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2E17BB0A-C398-C749-8061-2B27762343A6}"/>
              </a:ext>
            </a:extLst>
          </p:cNvPr>
          <p:cNvPicPr>
            <a:picLocks noChangeAspect="1"/>
          </p:cNvPicPr>
          <p:nvPr/>
        </p:nvPicPr>
        <p:blipFill>
          <a:blip r:embed="rId2"/>
          <a:stretch>
            <a:fillRect/>
          </a:stretch>
        </p:blipFill>
        <p:spPr>
          <a:xfrm>
            <a:off x="-1530626" y="0"/>
            <a:ext cx="12205252" cy="6858000"/>
          </a:xfrm>
          <a:prstGeom prst="rect">
            <a:avLst/>
          </a:prstGeom>
        </p:spPr>
      </p:pic>
      <p:sp>
        <p:nvSpPr>
          <p:cNvPr id="2" name="Title 1"/>
          <p:cNvSpPr>
            <a:spLocks noGrp="1"/>
          </p:cNvSpPr>
          <p:nvPr>
            <p:ph type="ctrTitle" hasCustomPrompt="1"/>
          </p:nvPr>
        </p:nvSpPr>
        <p:spPr>
          <a:xfrm>
            <a:off x="846666" y="2033062"/>
            <a:ext cx="7459133" cy="1470025"/>
          </a:xfrm>
          <a:noFill/>
        </p:spPr>
        <p:txBody>
          <a:bodyPr>
            <a:normAutofit/>
          </a:bodyPr>
          <a:lstStyle>
            <a:lvl1pPr>
              <a:defRPr sz="5400">
                <a:solidFill>
                  <a:srgbClr val="FFB600"/>
                </a:solidFill>
                <a:latin typeface="Roboto  "/>
                <a:cs typeface="Roboto  "/>
              </a:defRPr>
            </a:lvl1pPr>
          </a:lstStyle>
          <a:p>
            <a:r>
              <a:rPr lang="en-US" dirty="0"/>
              <a:t>Add Title Here</a:t>
            </a:r>
          </a:p>
        </p:txBody>
      </p:sp>
      <p:sp>
        <p:nvSpPr>
          <p:cNvPr id="3" name="Subtitle 2"/>
          <p:cNvSpPr>
            <a:spLocks noGrp="1"/>
          </p:cNvSpPr>
          <p:nvPr>
            <p:ph type="subTitle" idx="1" hasCustomPrompt="1"/>
          </p:nvPr>
        </p:nvSpPr>
        <p:spPr>
          <a:xfrm>
            <a:off x="1371600" y="3934887"/>
            <a:ext cx="6400800" cy="1257295"/>
          </a:xfrm>
        </p:spPr>
        <p:txBody>
          <a:bodyPr/>
          <a:lstStyle>
            <a:lvl1pPr marL="0" indent="0" algn="ctr">
              <a:buNone/>
              <a:defRPr b="0" i="0">
                <a:solidFill>
                  <a:schemeClr val="bg1"/>
                </a:solidFill>
                <a:latin typeface="Roboto Regular"/>
                <a:cs typeface="Robo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Subtitle Here</a:t>
            </a:r>
          </a:p>
        </p:txBody>
      </p:sp>
      <p:sp>
        <p:nvSpPr>
          <p:cNvPr id="4" name="Date Placeholder 3"/>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9CFC2-96BA-3049-83A7-507A78AE1ECB}" type="slidenum">
              <a:rPr lang="en-US" smtClean="0"/>
              <a:pPr/>
              <a:t>‹#›</a:t>
            </a:fld>
            <a:endParaRPr lang="en-US" dirty="0"/>
          </a:p>
        </p:txBody>
      </p:sp>
      <p:pic>
        <p:nvPicPr>
          <p:cNvPr id="10" name="Picture 9">
            <a:extLst>
              <a:ext uri="{FF2B5EF4-FFF2-40B4-BE49-F238E27FC236}">
                <a16:creationId xmlns="" xmlns:a16="http://schemas.microsoft.com/office/drawing/2014/main" id="{E1FF0C56-88CD-7746-B7BC-A4C2A931B260}"/>
              </a:ext>
            </a:extLst>
          </p:cNvPr>
          <p:cNvPicPr>
            <a:picLocks noChangeAspect="1"/>
          </p:cNvPicPr>
          <p:nvPr/>
        </p:nvPicPr>
        <p:blipFill>
          <a:blip r:embed="rId3"/>
          <a:stretch>
            <a:fillRect/>
          </a:stretch>
        </p:blipFill>
        <p:spPr>
          <a:xfrm>
            <a:off x="56444" y="340119"/>
            <a:ext cx="4515556" cy="532624"/>
          </a:xfrm>
          <a:prstGeom prst="rect">
            <a:avLst/>
          </a:prstGeom>
        </p:spPr>
      </p:pic>
    </p:spTree>
    <p:extLst>
      <p:ext uri="{BB962C8B-B14F-4D97-AF65-F5344CB8AC3E}">
        <p14:creationId xmlns:p14="http://schemas.microsoft.com/office/powerpoint/2010/main" val="105077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F24C8E10-CF08-8747-832A-47BB8DD89C57}"/>
              </a:ext>
            </a:extLst>
          </p:cNvPr>
          <p:cNvPicPr>
            <a:picLocks noChangeAspect="1"/>
          </p:cNvPicPr>
          <p:nvPr/>
        </p:nvPicPr>
        <p:blipFill>
          <a:blip r:embed="rId2"/>
          <a:stretch>
            <a:fillRect/>
          </a:stretch>
        </p:blipFill>
        <p:spPr>
          <a:xfrm>
            <a:off x="-1547990" y="0"/>
            <a:ext cx="12239978" cy="6877512"/>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B9CFC2-96BA-3049-83A7-507A78AE1ECB}" type="slidenum">
              <a:rPr lang="en-US" smtClean="0"/>
              <a:pPr/>
              <a:t>‹#›</a:t>
            </a:fld>
            <a:endParaRPr lang="en-US" dirty="0"/>
          </a:p>
        </p:txBody>
      </p:sp>
    </p:spTree>
    <p:extLst>
      <p:ext uri="{BB962C8B-B14F-4D97-AF65-F5344CB8AC3E}">
        <p14:creationId xmlns:p14="http://schemas.microsoft.com/office/powerpoint/2010/main" val="18264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621DD3B-319F-F24C-ABA1-CDFB9D39148B}"/>
              </a:ext>
            </a:extLst>
          </p:cNvPr>
          <p:cNvSpPr/>
          <p:nvPr/>
        </p:nvSpPr>
        <p:spPr>
          <a:xfrm>
            <a:off x="0" y="0"/>
            <a:ext cx="9144000" cy="1417638"/>
          </a:xfrm>
          <a:prstGeom prst="rect">
            <a:avLst/>
          </a:prstGeom>
          <a:solidFill>
            <a:srgbClr val="002F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599" cy="1143000"/>
          </a:xfrm>
        </p:spPr>
        <p:txBody>
          <a:bodyPr/>
          <a:lstStyle>
            <a:lvl1pPr>
              <a:defRPr>
                <a:solidFill>
                  <a:srgbClr val="FFFF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9CFC2-96BA-3049-83A7-507A78AE1ECB}" type="slidenum">
              <a:rPr lang="en-US" smtClean="0"/>
              <a:pPr/>
              <a:t>‹#›</a:t>
            </a:fld>
            <a:endParaRPr lang="en-US" dirty="0"/>
          </a:p>
        </p:txBody>
      </p:sp>
    </p:spTree>
    <p:extLst>
      <p:ext uri="{BB962C8B-B14F-4D97-AF65-F5344CB8AC3E}">
        <p14:creationId xmlns:p14="http://schemas.microsoft.com/office/powerpoint/2010/main" val="937374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E648B54-DC9C-1946-BE94-2AFA2914596D}"/>
              </a:ext>
            </a:extLst>
          </p:cNvPr>
          <p:cNvSpPr/>
          <p:nvPr/>
        </p:nvSpPr>
        <p:spPr>
          <a:xfrm>
            <a:off x="0" y="0"/>
            <a:ext cx="9144000" cy="6858000"/>
          </a:xfrm>
          <a:prstGeom prst="rect">
            <a:avLst/>
          </a:prstGeom>
          <a:solidFill>
            <a:srgbClr val="002F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lvl1pPr>
              <a:defRPr>
                <a:solidFill>
                  <a:srgbClr val="FFFF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EAF4E9"/>
                </a:solidFill>
              </a:defRPr>
            </a:lvl1pPr>
            <a:lvl2pPr>
              <a:defRPr>
                <a:solidFill>
                  <a:srgbClr val="EAF4E9"/>
                </a:solidFill>
              </a:defRPr>
            </a:lvl2pPr>
            <a:lvl3pPr>
              <a:defRPr>
                <a:solidFill>
                  <a:srgbClr val="EAF4E9"/>
                </a:solidFill>
              </a:defRPr>
            </a:lvl3pPr>
            <a:lvl4pPr>
              <a:defRPr>
                <a:solidFill>
                  <a:srgbClr val="EAF4E9"/>
                </a:solidFill>
              </a:defRPr>
            </a:lvl4pPr>
            <a:lvl5pPr>
              <a:defRPr>
                <a:solidFill>
                  <a:srgbClr val="EAF4E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9CFC2-96BA-3049-83A7-507A78AE1ECB}" type="slidenum">
              <a:rPr lang="en-US" smtClean="0"/>
              <a:pPr/>
              <a:t>‹#›</a:t>
            </a:fld>
            <a:endParaRPr lang="en-US" dirty="0"/>
          </a:p>
        </p:txBody>
      </p:sp>
    </p:spTree>
    <p:extLst>
      <p:ext uri="{BB962C8B-B14F-4D97-AF65-F5344CB8AC3E}">
        <p14:creationId xmlns:p14="http://schemas.microsoft.com/office/powerpoint/2010/main" val="51577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42E6DFA-3355-4E47-87B2-71A5890CFF55}"/>
              </a:ext>
            </a:extLst>
          </p:cNvPr>
          <p:cNvSpPr/>
          <p:nvPr/>
        </p:nvSpPr>
        <p:spPr>
          <a:xfrm>
            <a:off x="0" y="0"/>
            <a:ext cx="9144000" cy="1417638"/>
          </a:xfrm>
          <a:prstGeom prst="rect">
            <a:avLst/>
          </a:prstGeom>
          <a:solidFill>
            <a:srgbClr val="002F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599" cy="11430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9CFC2-96BA-3049-83A7-507A78AE1ECB}" type="slidenum">
              <a:rPr lang="en-US" smtClean="0"/>
              <a:pPr/>
              <a:t>‹#›</a:t>
            </a:fld>
            <a:endParaRPr lang="en-US" dirty="0"/>
          </a:p>
        </p:txBody>
      </p:sp>
    </p:spTree>
    <p:extLst>
      <p:ext uri="{BB962C8B-B14F-4D97-AF65-F5344CB8AC3E}">
        <p14:creationId xmlns:p14="http://schemas.microsoft.com/office/powerpoint/2010/main" val="157912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085087E-D1D9-AF4C-96A0-F7F6F1BCE42F}"/>
              </a:ext>
            </a:extLst>
          </p:cNvPr>
          <p:cNvPicPr>
            <a:picLocks noChangeAspect="1"/>
          </p:cNvPicPr>
          <p:nvPr/>
        </p:nvPicPr>
        <p:blipFill>
          <a:blip r:embed="rId2"/>
          <a:stretch>
            <a:fillRect/>
          </a:stretch>
        </p:blipFill>
        <p:spPr>
          <a:xfrm>
            <a:off x="-1548694" y="0"/>
            <a:ext cx="12241388" cy="6878304"/>
          </a:xfrm>
          <a:prstGeom prst="rect">
            <a:avLst/>
          </a:prstGeom>
        </p:spPr>
      </p:pic>
      <p:sp>
        <p:nvSpPr>
          <p:cNvPr id="2" name="Title 1"/>
          <p:cNvSpPr>
            <a:spLocks noGrp="1"/>
          </p:cNvSpPr>
          <p:nvPr>
            <p:ph type="title"/>
          </p:nvPr>
        </p:nvSpPr>
        <p:spPr>
          <a:xfrm>
            <a:off x="722313" y="4406900"/>
            <a:ext cx="7772400" cy="1362075"/>
          </a:xfrm>
          <a:noFill/>
        </p:spPr>
        <p:txBody>
          <a:bodyPr anchor="t"/>
          <a:lstStyle>
            <a:lvl1pPr algn="l">
              <a:defRPr sz="4000" b="1" cap="all">
                <a:solidFill>
                  <a:srgbClr val="002F6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F6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9CFC2-96BA-3049-83A7-507A78AE1ECB}" type="slidenum">
              <a:rPr lang="en-US" smtClean="0"/>
              <a:pPr/>
              <a:t>‹#›</a:t>
            </a:fld>
            <a:endParaRPr lang="en-US" dirty="0"/>
          </a:p>
        </p:txBody>
      </p:sp>
    </p:spTree>
    <p:extLst>
      <p:ext uri="{BB962C8B-B14F-4D97-AF65-F5344CB8AC3E}">
        <p14:creationId xmlns:p14="http://schemas.microsoft.com/office/powerpoint/2010/main" val="177079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6C3A214F-8788-5941-ACF4-216825A7D31D}"/>
              </a:ext>
            </a:extLst>
          </p:cNvPr>
          <p:cNvSpPr/>
          <p:nvPr/>
        </p:nvSpPr>
        <p:spPr>
          <a:xfrm>
            <a:off x="0" y="0"/>
            <a:ext cx="9144000" cy="1417638"/>
          </a:xfrm>
          <a:prstGeom prst="rect">
            <a:avLst/>
          </a:prstGeom>
          <a:solidFill>
            <a:srgbClr val="002F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599" cy="11430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B9CFC2-96BA-3049-83A7-507A78AE1ECB}" type="slidenum">
              <a:rPr lang="en-US" smtClean="0"/>
              <a:pPr/>
              <a:t>‹#›</a:t>
            </a:fld>
            <a:endParaRPr lang="en-US" dirty="0"/>
          </a:p>
        </p:txBody>
      </p:sp>
    </p:spTree>
    <p:extLst>
      <p:ext uri="{BB962C8B-B14F-4D97-AF65-F5344CB8AC3E}">
        <p14:creationId xmlns:p14="http://schemas.microsoft.com/office/powerpoint/2010/main" val="196745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3714F609-B17E-8646-B91D-7AB80D9E4D77}"/>
              </a:ext>
            </a:extLst>
          </p:cNvPr>
          <p:cNvSpPr/>
          <p:nvPr/>
        </p:nvSpPr>
        <p:spPr>
          <a:xfrm>
            <a:off x="0" y="0"/>
            <a:ext cx="9144000" cy="1417638"/>
          </a:xfrm>
          <a:prstGeom prst="rect">
            <a:avLst/>
          </a:prstGeom>
          <a:solidFill>
            <a:srgbClr val="002F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599" cy="1143000"/>
          </a:xfrm>
        </p:spPr>
        <p:txBody>
          <a:bodyPr/>
          <a:lstStyle>
            <a:lvl1pPr>
              <a:defRPr>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B9CFC2-96BA-3049-83A7-507A78AE1ECB}" type="slidenum">
              <a:rPr lang="en-US" smtClean="0"/>
              <a:pPr/>
              <a:t>‹#›</a:t>
            </a:fld>
            <a:endParaRPr lang="en-US" dirty="0"/>
          </a:p>
        </p:txBody>
      </p:sp>
    </p:spTree>
    <p:extLst>
      <p:ext uri="{BB962C8B-B14F-4D97-AF65-F5344CB8AC3E}">
        <p14:creationId xmlns:p14="http://schemas.microsoft.com/office/powerpoint/2010/main" val="5478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6A588EB-5EBD-4940-835D-B950A59F0A06}"/>
              </a:ext>
            </a:extLst>
          </p:cNvPr>
          <p:cNvPicPr>
            <a:picLocks noChangeAspect="1"/>
          </p:cNvPicPr>
          <p:nvPr/>
        </p:nvPicPr>
        <p:blipFill>
          <a:blip r:embed="rId2"/>
          <a:stretch>
            <a:fillRect/>
          </a:stretch>
        </p:blipFill>
        <p:spPr>
          <a:xfrm>
            <a:off x="-1547990" y="0"/>
            <a:ext cx="12239978" cy="6877512"/>
          </a:xfrm>
          <a:prstGeom prst="rect">
            <a:avLst/>
          </a:prstGeom>
        </p:spPr>
      </p:pic>
      <p:sp>
        <p:nvSpPr>
          <p:cNvPr id="3" name="Date Placeholder 2"/>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B9CFC2-96BA-3049-83A7-507A78AE1ECB}" type="slidenum">
              <a:rPr lang="en-US" smtClean="0"/>
              <a:pPr/>
              <a:t>‹#›</a:t>
            </a:fld>
            <a:endParaRPr lang="en-US" dirty="0"/>
          </a:p>
        </p:txBody>
      </p:sp>
      <p:sp>
        <p:nvSpPr>
          <p:cNvPr id="10" name="Title 1"/>
          <p:cNvSpPr>
            <a:spLocks noGrp="1"/>
          </p:cNvSpPr>
          <p:nvPr>
            <p:ph type="title"/>
          </p:nvPr>
        </p:nvSpPr>
        <p:spPr>
          <a:xfrm>
            <a:off x="457200" y="274638"/>
            <a:ext cx="8229599" cy="1143000"/>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7669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B9CFC2-96BA-3049-83A7-507A78AE1ECB}" type="slidenum">
              <a:rPr lang="en-US" smtClean="0"/>
              <a:pPr/>
              <a:t>‹#›</a:t>
            </a:fld>
            <a:endParaRPr lang="en-US" dirty="0"/>
          </a:p>
        </p:txBody>
      </p:sp>
      <p:pic>
        <p:nvPicPr>
          <p:cNvPr id="6" name="Picture 5">
            <a:extLst>
              <a:ext uri="{FF2B5EF4-FFF2-40B4-BE49-F238E27FC236}">
                <a16:creationId xmlns="" xmlns:a16="http://schemas.microsoft.com/office/drawing/2014/main" id="{CA4E8075-BEF3-9343-B260-4C15F1B43314}"/>
              </a:ext>
            </a:extLst>
          </p:cNvPr>
          <p:cNvPicPr>
            <a:picLocks noChangeAspect="1"/>
          </p:cNvPicPr>
          <p:nvPr/>
        </p:nvPicPr>
        <p:blipFill>
          <a:blip r:embed="rId2"/>
          <a:stretch>
            <a:fillRect/>
          </a:stretch>
        </p:blipFill>
        <p:spPr>
          <a:xfrm>
            <a:off x="-1547990" y="0"/>
            <a:ext cx="12239978" cy="6877512"/>
          </a:xfrm>
          <a:prstGeom prst="rect">
            <a:avLst/>
          </a:prstGeom>
        </p:spPr>
      </p:pic>
    </p:spTree>
    <p:extLst>
      <p:ext uri="{BB962C8B-B14F-4D97-AF65-F5344CB8AC3E}">
        <p14:creationId xmlns:p14="http://schemas.microsoft.com/office/powerpoint/2010/main" val="95312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078144F-D76A-D14D-90AC-21CC5935BDCD}"/>
              </a:ext>
            </a:extLst>
          </p:cNvPr>
          <p:cNvSpPr/>
          <p:nvPr/>
        </p:nvSpPr>
        <p:spPr>
          <a:xfrm>
            <a:off x="0" y="0"/>
            <a:ext cx="3523094" cy="6858000"/>
          </a:xfrm>
          <a:prstGeom prst="rect">
            <a:avLst/>
          </a:prstGeom>
          <a:solidFill>
            <a:srgbClr val="002F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1" y="966020"/>
            <a:ext cx="2692400" cy="837380"/>
          </a:xfrm>
        </p:spPr>
        <p:txBody>
          <a:bodyPr anchor="b"/>
          <a:lstStyle>
            <a:lvl1pPr algn="l">
              <a:defRPr sz="2000" b="1">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60800" y="273050"/>
            <a:ext cx="4826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79637"/>
            <a:ext cx="2692401" cy="3946525"/>
          </a:xfrm>
        </p:spPr>
        <p:txBody>
          <a:bodyPr/>
          <a:lstStyle>
            <a:lvl1pPr marL="0" indent="0">
              <a:buNone/>
              <a:defRPr sz="1400">
                <a:solidFill>
                  <a:srgbClr val="EAF4E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860799" y="6356350"/>
            <a:ext cx="2785533" cy="365125"/>
          </a:xfrm>
        </p:spPr>
        <p:txBody>
          <a:bodyPr/>
          <a:lstStyle/>
          <a:p>
            <a:endParaRPr lang="en-US" dirty="0"/>
          </a:p>
        </p:txBody>
      </p:sp>
      <p:sp>
        <p:nvSpPr>
          <p:cNvPr id="7" name="Slide Number Placeholder 6"/>
          <p:cNvSpPr>
            <a:spLocks noGrp="1"/>
          </p:cNvSpPr>
          <p:nvPr>
            <p:ph type="sldNum" sz="quarter" idx="12"/>
          </p:nvPr>
        </p:nvSpPr>
        <p:spPr>
          <a:xfrm>
            <a:off x="7154332" y="6356350"/>
            <a:ext cx="1532467" cy="365125"/>
          </a:xfrm>
        </p:spPr>
        <p:txBody>
          <a:bodyPr/>
          <a:lstStyle/>
          <a:p>
            <a:fld id="{8FB9CFC2-96BA-3049-83A7-507A78AE1ECB}" type="slidenum">
              <a:rPr lang="en-US" smtClean="0"/>
              <a:pPr/>
              <a:t>‹#›</a:t>
            </a:fld>
            <a:endParaRPr lang="en-US" dirty="0"/>
          </a:p>
        </p:txBody>
      </p:sp>
      <p:pic>
        <p:nvPicPr>
          <p:cNvPr id="13" name="Picture 12">
            <a:extLst>
              <a:ext uri="{FF2B5EF4-FFF2-40B4-BE49-F238E27FC236}">
                <a16:creationId xmlns="" xmlns:a16="http://schemas.microsoft.com/office/drawing/2014/main" id="{5425FB6F-E59A-BB48-8598-02DF9896755E}"/>
              </a:ext>
            </a:extLst>
          </p:cNvPr>
          <p:cNvPicPr>
            <a:picLocks noChangeAspect="1"/>
          </p:cNvPicPr>
          <p:nvPr/>
        </p:nvPicPr>
        <p:blipFill>
          <a:blip r:embed="rId2"/>
          <a:stretch>
            <a:fillRect/>
          </a:stretch>
        </p:blipFill>
        <p:spPr>
          <a:xfrm>
            <a:off x="136427" y="286605"/>
            <a:ext cx="3330222" cy="392810"/>
          </a:xfrm>
          <a:prstGeom prst="rect">
            <a:avLst/>
          </a:prstGeom>
        </p:spPr>
      </p:pic>
    </p:spTree>
    <p:extLst>
      <p:ext uri="{BB962C8B-B14F-4D97-AF65-F5344CB8AC3E}">
        <p14:creationId xmlns:p14="http://schemas.microsoft.com/office/powerpoint/2010/main" val="103548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Picture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0ADF86F-4802-6949-858F-8BEAC0ABF39E}"/>
              </a:ext>
            </a:extLst>
          </p:cNvPr>
          <p:cNvSpPr/>
          <p:nvPr/>
        </p:nvSpPr>
        <p:spPr>
          <a:xfrm>
            <a:off x="0" y="0"/>
            <a:ext cx="3523094" cy="6858000"/>
          </a:xfrm>
          <a:prstGeom prst="rect">
            <a:avLst/>
          </a:prstGeom>
          <a:solidFill>
            <a:srgbClr val="002F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F14C0A0C-1491-B54F-B327-5E48D1E124A4}" type="datetimeFigureOut">
              <a:rPr lang="en-US" smtClean="0"/>
              <a:pPr/>
              <a:t>10/26/18</a:t>
            </a:fld>
            <a:endParaRPr lang="en-US" dirty="0"/>
          </a:p>
        </p:txBody>
      </p:sp>
      <p:sp>
        <p:nvSpPr>
          <p:cNvPr id="7" name="Title 1"/>
          <p:cNvSpPr>
            <a:spLocks noGrp="1"/>
          </p:cNvSpPr>
          <p:nvPr>
            <p:ph type="title"/>
          </p:nvPr>
        </p:nvSpPr>
        <p:spPr>
          <a:xfrm>
            <a:off x="457202" y="485834"/>
            <a:ext cx="2692400" cy="960372"/>
          </a:xfrm>
        </p:spPr>
        <p:txBody>
          <a:bodyPr anchor="b"/>
          <a:lstStyle>
            <a:lvl1pPr algn="l">
              <a:defRPr sz="2000" b="1">
                <a:solidFill>
                  <a:srgbClr val="FFFFFF"/>
                </a:solidFill>
              </a:defRPr>
            </a:lvl1pPr>
          </a:lstStyle>
          <a:p>
            <a:r>
              <a:rPr lang="en-US" smtClean="0"/>
              <a:t>Click to edit Master title style</a:t>
            </a:r>
            <a:endParaRPr lang="en-US" dirty="0"/>
          </a:p>
        </p:txBody>
      </p:sp>
      <p:sp>
        <p:nvSpPr>
          <p:cNvPr id="8" name="Text Placeholder 3"/>
          <p:cNvSpPr>
            <a:spLocks noGrp="1"/>
          </p:cNvSpPr>
          <p:nvPr>
            <p:ph type="body" sz="half" idx="2"/>
          </p:nvPr>
        </p:nvSpPr>
        <p:spPr>
          <a:xfrm>
            <a:off x="457201" y="1699451"/>
            <a:ext cx="2692401" cy="3946525"/>
          </a:xfrm>
        </p:spPr>
        <p:txBody>
          <a:bodyPr/>
          <a:lstStyle>
            <a:lvl1pPr marL="0" indent="0">
              <a:buNone/>
              <a:defRPr sz="1400">
                <a:solidFill>
                  <a:srgbClr val="EAF4E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
          </p:nvPr>
        </p:nvSpPr>
        <p:spPr>
          <a:xfrm>
            <a:off x="3523094" y="0"/>
            <a:ext cx="562090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983148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C0A0C-1491-B54F-B327-5E48D1E124A4}" type="datetimeFigureOut">
              <a:rPr lang="en-US" smtClean="0"/>
              <a:pPr/>
              <a:t>10/26/18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9CFC2-96BA-3049-83A7-507A78AE1ECB}" type="slidenum">
              <a:rPr lang="en-US" smtClean="0"/>
              <a:pPr/>
              <a:t>‹#›</a:t>
            </a:fld>
            <a:endParaRPr lang="en-US" dirty="0"/>
          </a:p>
        </p:txBody>
      </p:sp>
    </p:spTree>
    <p:extLst>
      <p:ext uri="{BB962C8B-B14F-4D97-AF65-F5344CB8AC3E}">
        <p14:creationId xmlns:p14="http://schemas.microsoft.com/office/powerpoint/2010/main" val="1945409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b="0" i="0" kern="1200">
          <a:solidFill>
            <a:srgbClr val="595959"/>
          </a:solidFill>
          <a:latin typeface="Roboto Bold"/>
          <a:ea typeface="+mj-ea"/>
          <a:cs typeface="Roboto Bold"/>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Roboto  "/>
          <a:ea typeface="+mn-ea"/>
          <a:cs typeface="Roboto  "/>
        </a:defRPr>
      </a:lvl1pPr>
      <a:lvl2pPr marL="742950" indent="-285750" algn="l" defTabSz="457200" rtl="0" eaLnBrk="1" latinLnBrk="0" hangingPunct="1">
        <a:spcBef>
          <a:spcPct val="20000"/>
        </a:spcBef>
        <a:buFont typeface="Arial"/>
        <a:buChar char="–"/>
        <a:defRPr sz="2800" kern="1200">
          <a:solidFill>
            <a:srgbClr val="595959"/>
          </a:solidFill>
          <a:latin typeface="Roboto  "/>
          <a:ea typeface="+mn-ea"/>
          <a:cs typeface="Roboto  "/>
        </a:defRPr>
      </a:lvl2pPr>
      <a:lvl3pPr marL="1143000" indent="-228600" algn="l" defTabSz="457200" rtl="0" eaLnBrk="1" latinLnBrk="0" hangingPunct="1">
        <a:spcBef>
          <a:spcPct val="20000"/>
        </a:spcBef>
        <a:buFont typeface="Arial"/>
        <a:buChar char="•"/>
        <a:defRPr sz="2400" kern="1200">
          <a:solidFill>
            <a:srgbClr val="595959"/>
          </a:solidFill>
          <a:latin typeface="Roboto  "/>
          <a:ea typeface="+mn-ea"/>
          <a:cs typeface="Roboto  "/>
        </a:defRPr>
      </a:lvl3pPr>
      <a:lvl4pPr marL="1600200" indent="-228600" algn="l" defTabSz="457200" rtl="0" eaLnBrk="1" latinLnBrk="0" hangingPunct="1">
        <a:spcBef>
          <a:spcPct val="20000"/>
        </a:spcBef>
        <a:buFont typeface="Arial"/>
        <a:buChar char="–"/>
        <a:defRPr sz="2000" kern="1200">
          <a:solidFill>
            <a:srgbClr val="595959"/>
          </a:solidFill>
          <a:latin typeface="Roboto  "/>
          <a:ea typeface="+mn-ea"/>
          <a:cs typeface="Roboto  "/>
        </a:defRPr>
      </a:lvl4pPr>
      <a:lvl5pPr marL="2057400" indent="-228600" algn="l" defTabSz="457200" rtl="0" eaLnBrk="1" latinLnBrk="0" hangingPunct="1">
        <a:spcBef>
          <a:spcPct val="20000"/>
        </a:spcBef>
        <a:buFont typeface="Arial"/>
        <a:buChar char="»"/>
        <a:defRPr sz="2000" kern="1200">
          <a:solidFill>
            <a:srgbClr val="595959"/>
          </a:solidFill>
          <a:latin typeface="Roboto  "/>
          <a:ea typeface="+mn-ea"/>
          <a:cs typeface="Roboto  "/>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mailto:lwhitleyputz@cvc.edu" TargetMode="External"/><Relationship Id="rId4" Type="http://schemas.openxmlformats.org/officeDocument/2006/relationships/hyperlink" Target="mailto:abell@cvc.edu" TargetMode="External"/><Relationship Id="rId1" Type="http://schemas.openxmlformats.org/officeDocument/2006/relationships/slideLayout" Target="../slideLayouts/slideLayout2.xml"/><Relationship Id="rId2" Type="http://schemas.openxmlformats.org/officeDocument/2006/relationships/hyperlink" Target="mailto:scarrasco@cv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nlinenetworkofeducators.org/" TargetMode="External"/><Relationship Id="rId3" Type="http://schemas.openxmlformats.org/officeDocument/2006/relationships/hyperlink" Target="http://cvc.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33062"/>
            <a:ext cx="9144000" cy="1470025"/>
          </a:xfrm>
        </p:spPr>
        <p:txBody>
          <a:bodyPr>
            <a:normAutofit fontScale="90000"/>
          </a:bodyPr>
          <a:lstStyle/>
          <a:p>
            <a:r>
              <a:rPr lang="en-US" dirty="0" smtClean="0"/>
              <a:t>CVC-OEI Course Design Rubric </a:t>
            </a:r>
            <a:br>
              <a:rPr lang="en-US" dirty="0" smtClean="0"/>
            </a:br>
            <a:r>
              <a:rPr lang="en-US" dirty="0" smtClean="0"/>
              <a:t>Crosswalk</a:t>
            </a:r>
            <a:endParaRPr lang="en-US" dirty="0"/>
          </a:p>
        </p:txBody>
      </p:sp>
      <p:sp>
        <p:nvSpPr>
          <p:cNvPr id="3" name="Subtitle 2"/>
          <p:cNvSpPr>
            <a:spLocks noGrp="1"/>
          </p:cNvSpPr>
          <p:nvPr>
            <p:ph type="subTitle" idx="1"/>
          </p:nvPr>
        </p:nvSpPr>
        <p:spPr/>
        <p:txBody>
          <a:bodyPr/>
          <a:lstStyle/>
          <a:p>
            <a:r>
              <a:rPr lang="en-US" dirty="0" smtClean="0"/>
              <a:t>December 2016 version compared with October 2018 version.</a:t>
            </a:r>
            <a:endParaRPr lang="en-US" dirty="0"/>
          </a:p>
        </p:txBody>
      </p:sp>
    </p:spTree>
    <p:extLst>
      <p:ext uri="{BB962C8B-B14F-4D97-AF65-F5344CB8AC3E}">
        <p14:creationId xmlns:p14="http://schemas.microsoft.com/office/powerpoint/2010/main" val="1032518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dirty="0" smtClean="0"/>
              <a:t>Learner Support:</a:t>
            </a:r>
            <a:r>
              <a:rPr lang="en-US" sz="2400" dirty="0" smtClean="0"/>
              <a:t> A11 was grouped with A9-A10; examples were provide for </a:t>
            </a:r>
            <a:r>
              <a:rPr lang="en-US" sz="2400" i="1" dirty="0" smtClean="0"/>
              <a:t>A9 Incomplete </a:t>
            </a:r>
            <a:r>
              <a:rPr lang="en-US" sz="2400" dirty="0" smtClean="0"/>
              <a:t>to aid reviewers. The name of A10 was changed to better reflect the intent of that element.</a:t>
            </a:r>
            <a:endParaRPr lang="en-US" sz="2400" dirty="0"/>
          </a:p>
        </p:txBody>
      </p:sp>
      <p:sp>
        <p:nvSpPr>
          <p:cNvPr id="3" name="Text Placeholder 2"/>
          <p:cNvSpPr>
            <a:spLocks noGrp="1"/>
          </p:cNvSpPr>
          <p:nvPr>
            <p:ph type="body" idx="1"/>
          </p:nvPr>
        </p:nvSpPr>
        <p:spPr>
          <a:xfrm>
            <a:off x="457200" y="1631115"/>
            <a:ext cx="4040188" cy="639762"/>
          </a:xfrm>
        </p:spPr>
        <p:txBody>
          <a:bodyPr/>
          <a:lstStyle/>
          <a:p>
            <a:r>
              <a:rPr lang="en-US" dirty="0" smtClean="0"/>
              <a:t>Previous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528804"/>
            <a:ext cx="4040188" cy="1621715"/>
          </a:xfrm>
        </p:spPr>
      </p:pic>
      <p:sp>
        <p:nvSpPr>
          <p:cNvPr id="5" name="Text Placeholder 4"/>
          <p:cNvSpPr>
            <a:spLocks noGrp="1"/>
          </p:cNvSpPr>
          <p:nvPr>
            <p:ph type="body" sz="quarter" idx="3"/>
          </p:nvPr>
        </p:nvSpPr>
        <p:spPr>
          <a:xfrm>
            <a:off x="4645024" y="1631115"/>
            <a:ext cx="4041775" cy="639762"/>
          </a:xfrm>
        </p:spPr>
        <p:txBody>
          <a:bodyPr/>
          <a:lstStyle/>
          <a:p>
            <a:r>
              <a:rPr lang="en-US" dirty="0" smtClean="0"/>
              <a:t>New</a:t>
            </a:r>
            <a:endParaRPr lang="en-US" dirty="0"/>
          </a:p>
        </p:txBody>
      </p:sp>
      <p:pic>
        <p:nvPicPr>
          <p:cNvPr id="16" name="Content Placeholder 1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4" y="2528804"/>
            <a:ext cx="4041775" cy="3055050"/>
          </a:xfrm>
        </p:spPr>
      </p:pic>
    </p:spTree>
    <p:extLst>
      <p:ext uri="{BB962C8B-B14F-4D97-AF65-F5344CB8AC3E}">
        <p14:creationId xmlns:p14="http://schemas.microsoft.com/office/powerpoint/2010/main" val="571001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noAutofit/>
          </a:bodyPr>
          <a:lstStyle/>
          <a:p>
            <a:pPr algn="l"/>
            <a:r>
              <a:rPr lang="en-US" sz="2000" b="1" dirty="0" smtClean="0"/>
              <a:t>Institutional Support: </a:t>
            </a:r>
            <a:r>
              <a:rPr lang="en-US" sz="2000" dirty="0" smtClean="0"/>
              <a:t>A12-A14 were grouped together. A12 was more accurately renamed, and examples of student services were changed to include online tutoring, online counseling, and online readiness. Technology support criteria was broadened beyond the instructor role. </a:t>
            </a:r>
            <a:endParaRPr lang="en-US" sz="2000" dirty="0"/>
          </a:p>
        </p:txBody>
      </p:sp>
      <p:sp>
        <p:nvSpPr>
          <p:cNvPr id="3" name="Text Placeholder 2"/>
          <p:cNvSpPr>
            <a:spLocks noGrp="1"/>
          </p:cNvSpPr>
          <p:nvPr>
            <p:ph type="body" idx="1"/>
          </p:nvPr>
        </p:nvSpPr>
        <p:spPr>
          <a:xfrm>
            <a:off x="457200" y="1883569"/>
            <a:ext cx="4040188" cy="639762"/>
          </a:xfrm>
        </p:spPr>
        <p:txBody>
          <a:bodyPr/>
          <a:lstStyle/>
          <a:p>
            <a:r>
              <a:rPr lang="en-US" dirty="0" smtClean="0"/>
              <a:t>Previous</a:t>
            </a:r>
            <a:endParaRPr lang="en-US" dirty="0"/>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47" t="4277" r="1847" b="-4277"/>
          <a:stretch/>
        </p:blipFill>
        <p:spPr>
          <a:xfrm>
            <a:off x="457200" y="2652166"/>
            <a:ext cx="4040188" cy="1565308"/>
          </a:xfrm>
          <a:ln>
            <a:solidFill>
              <a:schemeClr val="tx1"/>
            </a:solidFill>
          </a:ln>
        </p:spPr>
      </p:pic>
      <p:sp>
        <p:nvSpPr>
          <p:cNvPr id="5" name="Text Placeholder 4"/>
          <p:cNvSpPr>
            <a:spLocks noGrp="1"/>
          </p:cNvSpPr>
          <p:nvPr>
            <p:ph type="body" sz="quarter" idx="3"/>
          </p:nvPr>
        </p:nvSpPr>
        <p:spPr>
          <a:xfrm>
            <a:off x="4645025" y="1883569"/>
            <a:ext cx="4041775" cy="639762"/>
          </a:xfrm>
        </p:spPr>
        <p:txBody>
          <a:bodyPr/>
          <a:lstStyle/>
          <a:p>
            <a:r>
              <a:rPr lang="en-US" dirty="0" smtClean="0"/>
              <a:t>New</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52166"/>
            <a:ext cx="4041775" cy="2996705"/>
          </a:xfrm>
        </p:spPr>
      </p:pic>
    </p:spTree>
    <p:extLst>
      <p:ext uri="{BB962C8B-B14F-4D97-AF65-F5344CB8AC3E}">
        <p14:creationId xmlns:p14="http://schemas.microsoft.com/office/powerpoint/2010/main" val="291267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448"/>
            <a:ext cx="8229600" cy="1434747"/>
          </a:xfrm>
        </p:spPr>
        <p:txBody>
          <a:bodyPr anchor="t">
            <a:noAutofit/>
          </a:bodyPr>
          <a:lstStyle/>
          <a:p>
            <a:pPr algn="l"/>
            <a:r>
              <a:rPr lang="en-US" sz="1800" b="1" dirty="0" smtClean="0"/>
              <a:t>Section B: </a:t>
            </a:r>
            <a:r>
              <a:rPr lang="en-US" sz="1800" dirty="0" smtClean="0"/>
              <a:t>This section was divided into “Instructor Contact” and “Student-to-Student Contact.” Most elements were reworded to better reflect Title 5 and to give more guidance to reviewers. The word “plan” was taken out of B2 to give instructors more options for demonstrating regular effective contact </a:t>
            </a:r>
            <a:r>
              <a:rPr lang="en-US" sz="1800" dirty="0" smtClean="0"/>
              <a:t>throughout the </a:t>
            </a:r>
            <a:r>
              <a:rPr lang="en-US" sz="1800" dirty="0" smtClean="0"/>
              <a:t>course.</a:t>
            </a:r>
            <a:endParaRPr lang="en-US" sz="1800" dirty="0"/>
          </a:p>
        </p:txBody>
      </p:sp>
      <p:sp>
        <p:nvSpPr>
          <p:cNvPr id="3" name="Text Placeholder 2"/>
          <p:cNvSpPr>
            <a:spLocks noGrp="1"/>
          </p:cNvSpPr>
          <p:nvPr>
            <p:ph type="body" idx="1"/>
          </p:nvPr>
        </p:nvSpPr>
        <p:spPr>
          <a:xfrm>
            <a:off x="457200" y="1845116"/>
            <a:ext cx="4040188" cy="639762"/>
          </a:xfrm>
        </p:spPr>
        <p:txBody>
          <a:bodyPr anchor="b"/>
          <a:lstStyle/>
          <a:p>
            <a:r>
              <a:rPr lang="en-US" dirty="0" smtClean="0"/>
              <a:t>Previous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535148"/>
            <a:ext cx="4040188" cy="3230742"/>
          </a:xfrm>
        </p:spPr>
      </p:pic>
      <p:sp>
        <p:nvSpPr>
          <p:cNvPr id="5" name="Text Placeholder 4"/>
          <p:cNvSpPr>
            <a:spLocks noGrp="1"/>
          </p:cNvSpPr>
          <p:nvPr>
            <p:ph type="body" sz="quarter" idx="3"/>
          </p:nvPr>
        </p:nvSpPr>
        <p:spPr>
          <a:xfrm>
            <a:off x="4645025" y="1845116"/>
            <a:ext cx="4041775" cy="639762"/>
          </a:xfrm>
        </p:spPr>
        <p:txBody>
          <a:bodyPr/>
          <a:lstStyle/>
          <a:p>
            <a:r>
              <a:rPr lang="en-US" dirty="0" smtClean="0"/>
              <a:t>New</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72000" y="2834038"/>
            <a:ext cx="4041775" cy="2742858"/>
          </a:xfrm>
        </p:spPr>
      </p:pic>
    </p:spTree>
    <p:extLst>
      <p:ext uri="{BB962C8B-B14F-4D97-AF65-F5344CB8AC3E}">
        <p14:creationId xmlns:p14="http://schemas.microsoft.com/office/powerpoint/2010/main" val="1604005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116"/>
            <a:ext cx="8229599" cy="1643062"/>
          </a:xfrm>
        </p:spPr>
        <p:txBody>
          <a:bodyPr anchor="t">
            <a:normAutofit/>
          </a:bodyPr>
          <a:lstStyle/>
          <a:p>
            <a:pPr algn="l"/>
            <a:r>
              <a:rPr lang="en-US" sz="2000" b="1" dirty="0" smtClean="0"/>
              <a:t>Student-to-Student Contact:</a:t>
            </a:r>
            <a:r>
              <a:rPr lang="en-US" sz="2000" dirty="0" smtClean="0"/>
              <a:t> Regular effective </a:t>
            </a:r>
            <a:r>
              <a:rPr lang="en-US" sz="2000" dirty="0"/>
              <a:t>c</a:t>
            </a:r>
            <a:r>
              <a:rPr lang="en-US" sz="2000" dirty="0" smtClean="0"/>
              <a:t>ontact among students was more clearly defined to reflect Title 5 and the findings in the 2017 Distance Education Report that describe the connection between a sense of community and student success in online learning. </a:t>
            </a:r>
            <a:endParaRPr lang="en-US" sz="2000" dirty="0"/>
          </a:p>
        </p:txBody>
      </p:sp>
      <p:sp>
        <p:nvSpPr>
          <p:cNvPr id="3" name="Text Placeholder 2"/>
          <p:cNvSpPr>
            <a:spLocks noGrp="1"/>
          </p:cNvSpPr>
          <p:nvPr>
            <p:ph type="body" idx="1"/>
          </p:nvPr>
        </p:nvSpPr>
        <p:spPr>
          <a:xfrm>
            <a:off x="457200" y="1680718"/>
            <a:ext cx="4040188" cy="639762"/>
          </a:xfrm>
        </p:spPr>
        <p:txBody>
          <a:bodyPr/>
          <a:lstStyle/>
          <a:p>
            <a:r>
              <a:rPr lang="en-US" dirty="0" smtClean="0"/>
              <a:t>Previous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42612"/>
            <a:ext cx="4040188" cy="3015814"/>
          </a:xfrm>
        </p:spPr>
      </p:pic>
      <p:sp>
        <p:nvSpPr>
          <p:cNvPr id="5" name="Text Placeholder 4"/>
          <p:cNvSpPr>
            <a:spLocks noGrp="1"/>
          </p:cNvSpPr>
          <p:nvPr>
            <p:ph type="body" sz="quarter" idx="3"/>
          </p:nvPr>
        </p:nvSpPr>
        <p:spPr>
          <a:xfrm>
            <a:off x="4645025" y="1676178"/>
            <a:ext cx="4041775" cy="639762"/>
          </a:xfrm>
        </p:spPr>
        <p:txBody>
          <a:bodyPr/>
          <a:lstStyle/>
          <a:p>
            <a:r>
              <a:rPr lang="en-US" dirty="0" smtClean="0"/>
              <a:t>New</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42612"/>
            <a:ext cx="4041775" cy="3152076"/>
          </a:xfrm>
        </p:spPr>
      </p:pic>
    </p:spTree>
    <p:extLst>
      <p:ext uri="{BB962C8B-B14F-4D97-AF65-F5344CB8AC3E}">
        <p14:creationId xmlns:p14="http://schemas.microsoft.com/office/powerpoint/2010/main" val="721455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8"/>
            <a:ext cx="8229600" cy="1143000"/>
          </a:xfrm>
        </p:spPr>
        <p:txBody>
          <a:bodyPr anchor="t">
            <a:noAutofit/>
          </a:bodyPr>
          <a:lstStyle/>
          <a:p>
            <a:pPr algn="l"/>
            <a:r>
              <a:rPr lang="en-US" sz="1800" b="1" dirty="0" smtClean="0"/>
              <a:t>Accessibility</a:t>
            </a:r>
            <a:r>
              <a:rPr lang="en-US" sz="1800" dirty="0" smtClean="0"/>
              <a:t>: Elements from Section E were moved to the beginning of the Accessibility Section and more guidance (including links to resources) was added for both instructors and colleges using the rubric. The role of the instructor and the institution for ensuring accessibility of courses is more clearly described.</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50" y="2377281"/>
            <a:ext cx="7962900" cy="2971800"/>
          </a:xfrm>
          <a:ln w="12700">
            <a:solidFill>
              <a:schemeClr val="tx1"/>
            </a:solidFill>
          </a:ln>
        </p:spPr>
      </p:pic>
    </p:spTree>
    <p:extLst>
      <p:ext uri="{BB962C8B-B14F-4D97-AF65-F5344CB8AC3E}">
        <p14:creationId xmlns:p14="http://schemas.microsoft.com/office/powerpoint/2010/main" val="1290819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8"/>
            <a:ext cx="8229600" cy="1570384"/>
          </a:xfrm>
        </p:spPr>
        <p:txBody>
          <a:bodyPr anchor="t">
            <a:noAutofit/>
          </a:bodyPr>
          <a:lstStyle/>
          <a:p>
            <a:pPr algn="l"/>
            <a:r>
              <a:rPr lang="en-US" sz="2000" b="1" dirty="0" smtClean="0"/>
              <a:t>Section D:</a:t>
            </a:r>
            <a:r>
              <a:rPr lang="en-US" sz="2000" dirty="0" smtClean="0"/>
              <a:t> Previously, this section was divided between Content Pages and Files. In the new version, elements such as headings, lists, and links that can be found in both places were combined, </a:t>
            </a:r>
            <a:r>
              <a:rPr lang="en-US" sz="2000" dirty="0" smtClean="0"/>
              <a:t>reducing the length of this section from eight pages to just over four.</a:t>
            </a:r>
            <a:endParaRPr lang="en-US" sz="2000" dirty="0"/>
          </a:p>
        </p:txBody>
      </p:sp>
      <p:sp>
        <p:nvSpPr>
          <p:cNvPr id="3" name="Text Placeholder 2"/>
          <p:cNvSpPr>
            <a:spLocks noGrp="1"/>
          </p:cNvSpPr>
          <p:nvPr>
            <p:ph type="body" idx="1"/>
          </p:nvPr>
        </p:nvSpPr>
        <p:spPr>
          <a:xfrm>
            <a:off x="457200" y="1773141"/>
            <a:ext cx="4040188" cy="639762"/>
          </a:xfrm>
        </p:spPr>
        <p:txBody>
          <a:bodyPr/>
          <a:lstStyle/>
          <a:p>
            <a:r>
              <a:rPr lang="en-US" dirty="0" smtClean="0"/>
              <a:t>Previous</a:t>
            </a:r>
            <a:endParaRPr lang="en-US" dirty="0"/>
          </a:p>
        </p:txBody>
      </p:sp>
      <p:sp>
        <p:nvSpPr>
          <p:cNvPr id="5" name="Text Placeholder 4"/>
          <p:cNvSpPr>
            <a:spLocks noGrp="1"/>
          </p:cNvSpPr>
          <p:nvPr>
            <p:ph type="body" sz="quarter" idx="3"/>
          </p:nvPr>
        </p:nvSpPr>
        <p:spPr>
          <a:xfrm>
            <a:off x="4645024" y="1773141"/>
            <a:ext cx="4041775" cy="639762"/>
          </a:xfrm>
        </p:spPr>
        <p:txBody>
          <a:bodyPr/>
          <a:lstStyle/>
          <a:p>
            <a:r>
              <a:rPr lang="en-US" dirty="0" smtClean="0"/>
              <a:t>New</a:t>
            </a:r>
            <a:endParaRPr lang="en-US" dirty="0"/>
          </a:p>
        </p:txBody>
      </p:sp>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4" y="2790631"/>
            <a:ext cx="4041775" cy="1204759"/>
          </a:xfrm>
          <a:ln>
            <a:solidFill>
              <a:schemeClr val="tx1"/>
            </a:solidFill>
          </a:ln>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507282"/>
            <a:ext cx="4040188" cy="3650345"/>
          </a:xfrm>
          <a:ln>
            <a:solidFill>
              <a:schemeClr val="tx1"/>
            </a:solidFill>
          </a:ln>
        </p:spPr>
      </p:pic>
    </p:spTree>
    <p:extLst>
      <p:ext uri="{BB962C8B-B14F-4D97-AF65-F5344CB8AC3E}">
        <p14:creationId xmlns:p14="http://schemas.microsoft.com/office/powerpoint/2010/main" val="1884773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More descriptive language was added to some elements to better explain how students with disabilities may be affected</a:t>
            </a:r>
            <a:r>
              <a:rPr lang="en-US" sz="2400" dirty="0" smtClean="0"/>
              <a:t>. Guidance was added to show </a:t>
            </a:r>
            <a:r>
              <a:rPr lang="en-US" sz="2400" i="1" dirty="0" smtClean="0"/>
              <a:t>where</a:t>
            </a:r>
            <a:r>
              <a:rPr lang="en-US" sz="2400" dirty="0" smtClean="0"/>
              <a:t> to check for accessibility.</a:t>
            </a:r>
            <a:endParaRPr lang="en-US" sz="2400" dirty="0"/>
          </a:p>
        </p:txBody>
      </p:sp>
      <p:sp>
        <p:nvSpPr>
          <p:cNvPr id="4" name="Text Placeholder 3"/>
          <p:cNvSpPr>
            <a:spLocks noGrp="1"/>
          </p:cNvSpPr>
          <p:nvPr>
            <p:ph type="body" idx="1"/>
          </p:nvPr>
        </p:nvSpPr>
        <p:spPr/>
        <p:txBody>
          <a:bodyPr/>
          <a:lstStyle/>
          <a:p>
            <a:r>
              <a:rPr lang="en-US" dirty="0" smtClean="0"/>
              <a:t>Previous</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373915"/>
            <a:ext cx="4040188" cy="2174381"/>
          </a:xfrm>
          <a:ln>
            <a:solidFill>
              <a:schemeClr val="tx1"/>
            </a:solidFill>
          </a:ln>
        </p:spPr>
      </p:pic>
      <p:sp>
        <p:nvSpPr>
          <p:cNvPr id="6" name="Text Placeholder 5"/>
          <p:cNvSpPr>
            <a:spLocks noGrp="1"/>
          </p:cNvSpPr>
          <p:nvPr>
            <p:ph type="body" sz="quarter" idx="3"/>
          </p:nvPr>
        </p:nvSpPr>
        <p:spPr/>
        <p:txBody>
          <a:bodyPr/>
          <a:lstStyle/>
          <a:p>
            <a:r>
              <a:rPr lang="en-US" dirty="0" smtClean="0"/>
              <a:t>New</a:t>
            </a:r>
            <a:endParaRPr lang="en-US"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373915"/>
            <a:ext cx="4041775" cy="3553208"/>
          </a:xfrm>
          <a:ln>
            <a:solidFill>
              <a:schemeClr val="tx1"/>
            </a:solidFill>
          </a:ln>
        </p:spPr>
      </p:pic>
    </p:spTree>
    <p:extLst>
      <p:ext uri="{BB962C8B-B14F-4D97-AF65-F5344CB8AC3E}">
        <p14:creationId xmlns:p14="http://schemas.microsoft.com/office/powerpoint/2010/main" val="1584690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If you have questions about the rubric, the changes, or about adopting it locally on your campus, please feel contact a member of our team:</a:t>
            </a:r>
          </a:p>
          <a:p>
            <a:pPr marL="0" indent="0">
              <a:spcBef>
                <a:spcPts val="0"/>
              </a:spcBef>
              <a:spcAft>
                <a:spcPts val="1200"/>
              </a:spcAft>
              <a:buNone/>
            </a:pPr>
            <a:endParaRPr lang="en-US" sz="2400" dirty="0" smtClean="0"/>
          </a:p>
          <a:p>
            <a:pPr marL="0" indent="0">
              <a:spcBef>
                <a:spcPts val="0"/>
              </a:spcBef>
              <a:spcAft>
                <a:spcPts val="1200"/>
              </a:spcAft>
              <a:buNone/>
            </a:pPr>
            <a:r>
              <a:rPr lang="en-US" sz="2400" dirty="0" smtClean="0"/>
              <a:t>Stacey Carrasco, Senior Program Coordinator </a:t>
            </a:r>
            <a:br>
              <a:rPr lang="en-US" sz="2400" dirty="0" smtClean="0"/>
            </a:br>
            <a:r>
              <a:rPr lang="en-US" sz="2400" dirty="0" smtClean="0">
                <a:hlinkClick r:id="rId2"/>
              </a:rPr>
              <a:t>scarrasco@cvc.edu</a:t>
            </a:r>
            <a:endParaRPr lang="en-US" sz="2400" dirty="0" smtClean="0"/>
          </a:p>
          <a:p>
            <a:pPr marL="0" indent="0">
              <a:spcBef>
                <a:spcPts val="0"/>
              </a:spcBef>
              <a:spcAft>
                <a:spcPts val="1200"/>
              </a:spcAft>
              <a:buNone/>
            </a:pPr>
            <a:r>
              <a:rPr lang="en-US" sz="2400" dirty="0" smtClean="0"/>
              <a:t>Lené</a:t>
            </a:r>
            <a:r>
              <a:rPr lang="en-US" sz="2400" dirty="0" smtClean="0"/>
              <a:t> Whitley-</a:t>
            </a:r>
            <a:r>
              <a:rPr lang="en-US" sz="2400" dirty="0" smtClean="0"/>
              <a:t>Putz</a:t>
            </a:r>
            <a:r>
              <a:rPr lang="en-US" sz="2400" dirty="0" smtClean="0"/>
              <a:t>, Faculty Mentor for Instructional Development</a:t>
            </a:r>
            <a:br>
              <a:rPr lang="en-US" sz="2400" dirty="0" smtClean="0"/>
            </a:br>
            <a:r>
              <a:rPr lang="en-US" sz="2400" dirty="0" smtClean="0">
                <a:hlinkClick r:id="rId3"/>
              </a:rPr>
              <a:t>lwhitleyputz@cvc.edu</a:t>
            </a:r>
            <a:endParaRPr lang="en-US" sz="2400" dirty="0" smtClean="0"/>
          </a:p>
          <a:p>
            <a:pPr marL="0" indent="0">
              <a:spcBef>
                <a:spcPts val="0"/>
              </a:spcBef>
              <a:spcAft>
                <a:spcPts val="1200"/>
              </a:spcAft>
              <a:buNone/>
            </a:pPr>
            <a:r>
              <a:rPr lang="en-US" sz="2400" dirty="0" smtClean="0"/>
              <a:t>Autumn Bell, Director of Professional Development</a:t>
            </a:r>
            <a:br>
              <a:rPr lang="en-US" sz="2400" dirty="0" smtClean="0"/>
            </a:br>
            <a:r>
              <a:rPr lang="en-US" sz="2400" dirty="0" smtClean="0">
                <a:hlinkClick r:id="rId4"/>
              </a:rPr>
              <a:t>abell@cvc.edu</a:t>
            </a:r>
            <a:endParaRPr lang="en-US" sz="2400" dirty="0" smtClean="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1863207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CVC-OEI Course Design Rubric</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We are excited to roll out the October 2018 version of the CVC-OEI Course Design Rubric to all of you. </a:t>
            </a:r>
            <a:endParaRPr lang="en-US" sz="2800" dirty="0"/>
          </a:p>
          <a:p>
            <a:pPr marL="0" indent="0">
              <a:buNone/>
            </a:pPr>
            <a:endParaRPr lang="en-US" sz="2800" dirty="0" smtClean="0"/>
          </a:p>
          <a:p>
            <a:pPr marL="0" indent="0">
              <a:buNone/>
            </a:pPr>
            <a:r>
              <a:rPr lang="en-US" sz="2800" dirty="0" smtClean="0"/>
              <a:t>The Course Design Rubric was developed in 2014 by the OEI Professional Development Workgroup. In addition to preparing courses for the CVC Exchange, the rubric is used by campuses, Distance Education Programs, and individuals across all California Community Colleges as a tool for course design, course quality review, and professional development.</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64933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Course design Rubric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050" y="273050"/>
            <a:ext cx="4275463" cy="2029699"/>
          </a:xfrm>
          <a:prstGeom prst="rect">
            <a:avLst/>
          </a:prstGeom>
          <a:ln>
            <a:solidFill>
              <a:schemeClr val="accent1"/>
            </a:solidFill>
          </a:ln>
        </p:spPr>
      </p:pic>
      <p:sp>
        <p:nvSpPr>
          <p:cNvPr id="12" name="Title 11"/>
          <p:cNvSpPr>
            <a:spLocks noGrp="1"/>
          </p:cNvSpPr>
          <p:nvPr>
            <p:ph type="title"/>
          </p:nvPr>
        </p:nvSpPr>
        <p:spPr>
          <a:xfrm>
            <a:off x="457200" y="273050"/>
            <a:ext cx="3008313" cy="2165350"/>
          </a:xfrm>
        </p:spPr>
        <p:txBody>
          <a:bodyPr>
            <a:normAutofit/>
          </a:bodyPr>
          <a:lstStyle/>
          <a:p>
            <a:r>
              <a:rPr lang="en-US" sz="1800" dirty="0" smtClean="0"/>
              <a:t> </a:t>
            </a:r>
            <a:endParaRPr lang="en-US" sz="1800" dirty="0"/>
          </a:p>
        </p:txBody>
      </p:sp>
      <p:pic>
        <p:nvPicPr>
          <p:cNvPr id="8" name="Content Placeholder 7" title="Course Design Rubric Screen Sh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6077" y="1666081"/>
            <a:ext cx="4038600" cy="2175898"/>
          </a:xfrm>
          <a:prstGeom prst="rect">
            <a:avLst/>
          </a:prstGeom>
          <a:ln w="12700">
            <a:solidFill>
              <a:schemeClr val="tx1"/>
            </a:solidFill>
          </a:ln>
        </p:spPr>
      </p:pic>
      <p:sp>
        <p:nvSpPr>
          <p:cNvPr id="13" name="Text Placeholder 12"/>
          <p:cNvSpPr>
            <a:spLocks noGrp="1"/>
          </p:cNvSpPr>
          <p:nvPr>
            <p:ph type="body" sz="half" idx="2"/>
          </p:nvPr>
        </p:nvSpPr>
        <p:spPr>
          <a:xfrm>
            <a:off x="337828" y="889649"/>
            <a:ext cx="3008313" cy="5574652"/>
          </a:xfrm>
        </p:spPr>
        <p:txBody>
          <a:bodyPr>
            <a:normAutofit/>
          </a:bodyPr>
          <a:lstStyle/>
          <a:p>
            <a:r>
              <a:rPr lang="en-US" sz="2400" dirty="0" smtClean="0"/>
              <a:t>The Rubric previously went through three major revisions in  response to changes in instructional technology, regulatory updates, and feedback from users.</a:t>
            </a:r>
          </a:p>
          <a:p>
            <a:endParaRPr lang="en-US" sz="2400" dirty="0"/>
          </a:p>
          <a:p>
            <a:r>
              <a:rPr lang="en-US" sz="2400" dirty="0" smtClean="0"/>
              <a:t>The most recent set of updates do not represent </a:t>
            </a:r>
            <a:r>
              <a:rPr lang="en-US" sz="2400" i="1" dirty="0" smtClean="0"/>
              <a:t>major</a:t>
            </a:r>
            <a:r>
              <a:rPr lang="en-US" sz="2400" dirty="0" smtClean="0"/>
              <a:t> changes, but were needed to </a:t>
            </a:r>
            <a:r>
              <a:rPr lang="is-IS" sz="2400" smtClean="0"/>
              <a:t>…</a:t>
            </a:r>
            <a:endParaRPr lang="en-US" sz="2400" dirty="0"/>
          </a:p>
        </p:txBody>
      </p:sp>
      <p:pic>
        <p:nvPicPr>
          <p:cNvPr id="9" name="Picture 8" descr="Course design rubric screen sh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21390">
            <a:off x="3507645" y="3244124"/>
            <a:ext cx="4178363" cy="2172527"/>
          </a:xfrm>
          <a:prstGeom prst="rect">
            <a:avLst/>
          </a:prstGeom>
          <a:ln w="12700">
            <a:solidFill>
              <a:schemeClr val="tx1"/>
            </a:solidFill>
          </a:ln>
        </p:spPr>
      </p:pic>
      <p:pic>
        <p:nvPicPr>
          <p:cNvPr id="14" name="Content Placeholder 8" title="Course Design Rubric Cover">
            <a:extLst>
              <a:ext uri="{FF2B5EF4-FFF2-40B4-BE49-F238E27FC236}">
                <a16:creationId xmlns:a16="http://schemas.microsoft.com/office/drawing/2014/main" xmlns="" id="{514D1202-B9E5-0949-B5EA-CEAC796837D4}"/>
              </a:ext>
            </a:extLst>
          </p:cNvPr>
          <p:cNvPicPr>
            <a:picLocks noChangeAspect="1"/>
          </p:cNvPicPr>
          <p:nvPr/>
        </p:nvPicPr>
        <p:blipFill>
          <a:blip r:embed="rId5"/>
          <a:stretch>
            <a:fillRect/>
          </a:stretch>
        </p:blipFill>
        <p:spPr>
          <a:xfrm rot="607336">
            <a:off x="6267506" y="3634784"/>
            <a:ext cx="2195244" cy="2816338"/>
          </a:xfrm>
          <a:prstGeom prst="rect">
            <a:avLst/>
          </a:prstGeom>
        </p:spPr>
      </p:pic>
    </p:spTree>
    <p:extLst>
      <p:ext uri="{BB962C8B-B14F-4D97-AF65-F5344CB8AC3E}">
        <p14:creationId xmlns:p14="http://schemas.microsoft.com/office/powerpoint/2010/main" val="343731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Overview of Changes</a:t>
            </a:r>
            <a:endParaRPr lang="en-US" dirty="0"/>
          </a:p>
        </p:txBody>
      </p:sp>
      <p:sp>
        <p:nvSpPr>
          <p:cNvPr id="3" name="Content Placeholder 2"/>
          <p:cNvSpPr>
            <a:spLocks noGrp="1"/>
          </p:cNvSpPr>
          <p:nvPr>
            <p:ph sz="half" idx="1"/>
          </p:nvPr>
        </p:nvSpPr>
        <p:spPr>
          <a:xfrm>
            <a:off x="355600" y="1417638"/>
            <a:ext cx="4737100" cy="4525963"/>
          </a:xfrm>
        </p:spPr>
        <p:txBody>
          <a:bodyPr>
            <a:noAutofit/>
          </a:bodyPr>
          <a:lstStyle/>
          <a:p>
            <a:pPr fontAlgn="base">
              <a:spcBef>
                <a:spcPts val="0"/>
              </a:spcBef>
              <a:spcAft>
                <a:spcPts val="600"/>
              </a:spcAft>
            </a:pPr>
            <a:r>
              <a:rPr lang="is-IS" sz="2000" smtClean="0"/>
              <a:t>… </a:t>
            </a:r>
            <a:r>
              <a:rPr lang="en-US" sz="2000" dirty="0" smtClean="0"/>
              <a:t>Eliminate redundancies where multiple elements referred to the same issue.</a:t>
            </a:r>
            <a:endParaRPr lang="en-US" sz="2000" dirty="0"/>
          </a:p>
          <a:p>
            <a:pPr fontAlgn="base">
              <a:spcBef>
                <a:spcPts val="0"/>
              </a:spcBef>
              <a:spcAft>
                <a:spcPts val="600"/>
              </a:spcAft>
            </a:pPr>
            <a:r>
              <a:rPr lang="en-US" sz="2000" dirty="0" smtClean="0"/>
              <a:t>Update </a:t>
            </a:r>
            <a:r>
              <a:rPr lang="en-US" sz="2000" dirty="0"/>
              <a:t>language in Section B to </a:t>
            </a:r>
            <a:r>
              <a:rPr lang="en-US" sz="2000" dirty="0" smtClean="0"/>
              <a:t>more closely align to Title </a:t>
            </a:r>
            <a:r>
              <a:rPr lang="en-US" sz="2000" dirty="0"/>
              <a:t>5.</a:t>
            </a:r>
          </a:p>
          <a:p>
            <a:pPr fontAlgn="base">
              <a:spcBef>
                <a:spcPts val="0"/>
              </a:spcBef>
              <a:spcAft>
                <a:spcPts val="600"/>
              </a:spcAft>
            </a:pPr>
            <a:r>
              <a:rPr lang="en-US" sz="2000" dirty="0" smtClean="0"/>
              <a:t>Add </a:t>
            </a:r>
            <a:r>
              <a:rPr lang="en-US" sz="2000" dirty="0"/>
              <a:t>counseling, readiness, and tutoring to Student </a:t>
            </a:r>
            <a:r>
              <a:rPr lang="en-US" sz="2000" dirty="0" smtClean="0"/>
              <a:t>Services that are needed for equitable student access.</a:t>
            </a:r>
            <a:endParaRPr lang="en-US" sz="2000" dirty="0"/>
          </a:p>
          <a:p>
            <a:pPr fontAlgn="base">
              <a:spcBef>
                <a:spcPts val="0"/>
              </a:spcBef>
              <a:spcAft>
                <a:spcPts val="600"/>
              </a:spcAft>
            </a:pPr>
            <a:r>
              <a:rPr lang="en-US" sz="2000" dirty="0" smtClean="0"/>
              <a:t>Add more explanatory </a:t>
            </a:r>
            <a:r>
              <a:rPr lang="en-US" sz="2000" dirty="0"/>
              <a:t>text </a:t>
            </a:r>
            <a:r>
              <a:rPr lang="en-US" sz="2000" dirty="0" smtClean="0"/>
              <a:t>and examples for users to avoid confusion.</a:t>
            </a:r>
          </a:p>
          <a:p>
            <a:pPr fontAlgn="base">
              <a:spcBef>
                <a:spcPts val="0"/>
              </a:spcBef>
              <a:spcAft>
                <a:spcPts val="600"/>
              </a:spcAft>
            </a:pPr>
            <a:r>
              <a:rPr lang="en-US" sz="2000" dirty="0" smtClean="0"/>
              <a:t>Make corrections to punctuation and grammar.</a:t>
            </a:r>
            <a:endParaRPr lang="en-US" sz="2000" dirty="0"/>
          </a:p>
          <a:p>
            <a:pPr fontAlgn="base">
              <a:spcBef>
                <a:spcPts val="0"/>
              </a:spcBef>
              <a:spcAft>
                <a:spcPts val="600"/>
              </a:spcAft>
            </a:pPr>
            <a:r>
              <a:rPr lang="en-US" sz="2000" dirty="0" smtClean="0"/>
              <a:t>Streamline and improve the accessibility section. </a:t>
            </a:r>
          </a:p>
          <a:p>
            <a:pPr fontAlgn="base">
              <a:spcBef>
                <a:spcPts val="0"/>
              </a:spcBef>
              <a:spcAft>
                <a:spcPts val="600"/>
              </a:spcAft>
            </a:pPr>
            <a:r>
              <a:rPr lang="en-US" sz="2000" dirty="0" smtClean="0"/>
              <a:t>Make </a:t>
            </a:r>
            <a:r>
              <a:rPr lang="en-US" sz="2000" dirty="0"/>
              <a:t>it easier for colleges </a:t>
            </a:r>
            <a:r>
              <a:rPr lang="en-US" sz="2000" dirty="0" smtClean="0"/>
              <a:t>and individuals to </a:t>
            </a:r>
            <a:r>
              <a:rPr lang="en-US" sz="2000" dirty="0"/>
              <a:t>adopt and </a:t>
            </a:r>
            <a:r>
              <a:rPr lang="en-US" sz="2000" dirty="0" smtClean="0"/>
              <a:t>use.</a:t>
            </a:r>
            <a:endParaRPr lang="en-US" sz="2000" dirty="0"/>
          </a:p>
          <a:p>
            <a:pPr fontAlgn="base">
              <a:spcAft>
                <a:spcPts val="600"/>
              </a:spcAft>
            </a:pPr>
            <a:endParaRPr lang="en-US" sz="20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5099" y="1574801"/>
            <a:ext cx="3441699" cy="4422260"/>
          </a:xfrm>
          <a:ln>
            <a:solidFill>
              <a:schemeClr val="tx1"/>
            </a:solidFill>
          </a:ln>
        </p:spPr>
      </p:pic>
    </p:spTree>
    <p:extLst>
      <p:ext uri="{BB962C8B-B14F-4D97-AF65-F5344CB8AC3E}">
        <p14:creationId xmlns:p14="http://schemas.microsoft.com/office/powerpoint/2010/main" val="149657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Crosswalk</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This crosswalk of the differences between the last version (released in December 2016) and the latest updates (released in October 2018) is not a detailed list of every word or punctuation change. It is meant to bring attention to the significant changes that may affect how the rubric is used.</a:t>
            </a:r>
          </a:p>
          <a:p>
            <a:pPr marL="0" indent="0">
              <a:buNone/>
            </a:pPr>
            <a:endParaRPr lang="en-US" dirty="0" smtClean="0"/>
          </a:p>
          <a:p>
            <a:pPr marL="0" indent="0" algn="ctr">
              <a:buNone/>
            </a:pPr>
            <a:r>
              <a:rPr lang="en-US" dirty="0" smtClean="0"/>
              <a:t>The rubric can be found online at </a:t>
            </a:r>
            <a:r>
              <a:rPr lang="en-US" dirty="0" smtClean="0">
                <a:hlinkClick r:id="rId2"/>
              </a:rPr>
              <a:t>onlinenetworkofeducators.org</a:t>
            </a:r>
            <a:r>
              <a:rPr lang="en-US" dirty="0"/>
              <a:t> </a:t>
            </a:r>
            <a:r>
              <a:rPr lang="en-US" dirty="0" smtClean="0"/>
              <a:t>or at </a:t>
            </a:r>
            <a:r>
              <a:rPr lang="en-US" dirty="0" smtClean="0">
                <a:hlinkClick r:id="rId3"/>
              </a:rPr>
              <a:t>cvc.edu</a:t>
            </a:r>
            <a:endParaRPr lang="en-US" dirty="0" smtClean="0"/>
          </a:p>
        </p:txBody>
      </p:sp>
    </p:spTree>
    <p:extLst>
      <p:ext uri="{BB962C8B-B14F-4D97-AF65-F5344CB8AC3E}">
        <p14:creationId xmlns:p14="http://schemas.microsoft.com/office/powerpoint/2010/main" val="2086003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2400" b="1" dirty="0" smtClean="0"/>
              <a:t>Review Information Page</a:t>
            </a:r>
            <a:r>
              <a:rPr lang="en-US" sz="2400" dirty="0" smtClean="0"/>
              <a:t>: </a:t>
            </a:r>
            <a:r>
              <a:rPr lang="en-US" sz="2400" dirty="0" smtClean="0"/>
              <a:t>We removed </a:t>
            </a:r>
            <a:r>
              <a:rPr lang="en-US" sz="2400" dirty="0" smtClean="0"/>
              <a:t>“P2</a:t>
            </a:r>
            <a:r>
              <a:rPr lang="en-US" sz="2400" dirty="0" smtClean="0"/>
              <a:t>” since a second Peer Reviewer is not always used in a review process; </a:t>
            </a:r>
            <a:r>
              <a:rPr lang="en-US" sz="2400" dirty="0" smtClean="0"/>
              <a:t>replaced jargon (P1, ACE) with clearer labels (Peer, Accessibility).</a:t>
            </a:r>
            <a:endParaRPr lang="en-US" sz="2400" dirty="0"/>
          </a:p>
        </p:txBody>
      </p:sp>
      <p:sp>
        <p:nvSpPr>
          <p:cNvPr id="5" name="Text Placeholder 4"/>
          <p:cNvSpPr>
            <a:spLocks noGrp="1"/>
          </p:cNvSpPr>
          <p:nvPr>
            <p:ph type="body" idx="1"/>
          </p:nvPr>
        </p:nvSpPr>
        <p:spPr>
          <a:xfrm>
            <a:off x="457200" y="1535113"/>
            <a:ext cx="4040188" cy="420687"/>
          </a:xfrm>
        </p:spPr>
        <p:txBody>
          <a:bodyPr anchor="t">
            <a:normAutofit lnSpcReduction="10000"/>
          </a:bodyPr>
          <a:lstStyle/>
          <a:p>
            <a:r>
              <a:rPr lang="en-US" dirty="0" smtClean="0"/>
              <a:t>Previous	</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7123" y="2174875"/>
            <a:ext cx="3100342" cy="3951288"/>
          </a:xfrm>
          <a:ln w="12700">
            <a:solidFill>
              <a:schemeClr val="tx1"/>
            </a:solidFill>
          </a:ln>
        </p:spPr>
      </p:pic>
      <p:sp>
        <p:nvSpPr>
          <p:cNvPr id="7" name="Text Placeholder 6"/>
          <p:cNvSpPr>
            <a:spLocks noGrp="1"/>
          </p:cNvSpPr>
          <p:nvPr>
            <p:ph type="body" sz="quarter" idx="3"/>
          </p:nvPr>
        </p:nvSpPr>
        <p:spPr>
          <a:xfrm>
            <a:off x="4645025" y="1535113"/>
            <a:ext cx="4041775" cy="420687"/>
          </a:xfrm>
        </p:spPr>
        <p:txBody>
          <a:bodyPr anchor="t">
            <a:normAutofit lnSpcReduction="10000"/>
          </a:bodyPr>
          <a:lstStyle/>
          <a:p>
            <a:r>
              <a:rPr lang="en-US" dirty="0" smtClean="0"/>
              <a:t>New</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5296" y="2174875"/>
            <a:ext cx="4061503" cy="4327144"/>
          </a:xfrm>
          <a:solidFill>
            <a:schemeClr val="bg1"/>
          </a:solidFill>
          <a:ln w="12700">
            <a:solidFill>
              <a:schemeClr val="tx1"/>
            </a:solidFill>
          </a:ln>
        </p:spPr>
      </p:pic>
    </p:spTree>
    <p:extLst>
      <p:ext uri="{BB962C8B-B14F-4D97-AF65-F5344CB8AC3E}">
        <p14:creationId xmlns:p14="http://schemas.microsoft.com/office/powerpoint/2010/main" val="2046275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dirty="0" smtClean="0"/>
              <a:t>Table of Sections: </a:t>
            </a:r>
            <a:r>
              <a:rPr lang="en-US" sz="2400" dirty="0" smtClean="0"/>
              <a:t>The new table reflects the fact that </a:t>
            </a:r>
            <a:r>
              <a:rPr lang="en-US" sz="2400" dirty="0"/>
              <a:t>s</a:t>
            </a:r>
            <a:r>
              <a:rPr lang="en-US" sz="2400" dirty="0" smtClean="0"/>
              <a:t>ome elements were rearranged, allowing us to “chunk” related elements into meaningful groups. </a:t>
            </a:r>
            <a:endParaRPr lang="en-US" sz="2400" dirty="0"/>
          </a:p>
        </p:txBody>
      </p:sp>
      <p:sp>
        <p:nvSpPr>
          <p:cNvPr id="3" name="Text Placeholder 2"/>
          <p:cNvSpPr>
            <a:spLocks noGrp="1"/>
          </p:cNvSpPr>
          <p:nvPr>
            <p:ph type="body" idx="1"/>
          </p:nvPr>
        </p:nvSpPr>
        <p:spPr/>
        <p:txBody>
          <a:bodyPr anchor="t"/>
          <a:lstStyle/>
          <a:p>
            <a:r>
              <a:rPr lang="en-US" dirty="0" smtClean="0"/>
              <a:t>Previous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5283" y="2174875"/>
            <a:ext cx="3224021" cy="3951288"/>
          </a:xfrm>
          <a:ln w="12700">
            <a:solidFill>
              <a:schemeClr val="tx1"/>
            </a:solidFill>
          </a:ln>
        </p:spPr>
      </p:pic>
      <p:sp>
        <p:nvSpPr>
          <p:cNvPr id="5" name="Text Placeholder 4"/>
          <p:cNvSpPr>
            <a:spLocks noGrp="1"/>
          </p:cNvSpPr>
          <p:nvPr>
            <p:ph type="body" sz="quarter" idx="3"/>
          </p:nvPr>
        </p:nvSpPr>
        <p:spPr/>
        <p:txBody>
          <a:bodyPr anchor="t"/>
          <a:lstStyle/>
          <a:p>
            <a:r>
              <a:rPr lang="en-US" dirty="0" smtClean="0"/>
              <a:t>New</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4" y="2174875"/>
            <a:ext cx="4041775" cy="3412380"/>
          </a:xfrm>
          <a:ln w="12700">
            <a:solidFill>
              <a:schemeClr val="tx1"/>
            </a:solidFill>
          </a:ln>
        </p:spPr>
      </p:pic>
    </p:spTree>
    <p:extLst>
      <p:ext uri="{BB962C8B-B14F-4D97-AF65-F5344CB8AC3E}">
        <p14:creationId xmlns:p14="http://schemas.microsoft.com/office/powerpoint/2010/main" val="1958860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367"/>
            <a:ext cx="8229600" cy="1143000"/>
          </a:xfrm>
        </p:spPr>
        <p:txBody>
          <a:bodyPr>
            <a:noAutofit/>
          </a:bodyPr>
          <a:lstStyle/>
          <a:p>
            <a:pPr algn="l"/>
            <a:r>
              <a:rPr lang="en-US" sz="1800" b="1" dirty="0" smtClean="0"/>
              <a:t>Unit Objectives: </a:t>
            </a:r>
            <a:r>
              <a:rPr lang="en-US" sz="1800" dirty="0" smtClean="0"/>
              <a:t>These elements were </a:t>
            </a:r>
            <a:r>
              <a:rPr lang="en-US" sz="1800" dirty="0"/>
              <a:t>e</a:t>
            </a:r>
            <a:r>
              <a:rPr lang="en-US" sz="1800" dirty="0" smtClean="0"/>
              <a:t>dited to </a:t>
            </a:r>
            <a:r>
              <a:rPr lang="en-US" sz="1800" dirty="0" smtClean="0"/>
              <a:t>focus on “learning </a:t>
            </a:r>
            <a:r>
              <a:rPr lang="en-US" sz="1800" dirty="0" smtClean="0"/>
              <a:t>units” and the reference to “modules” </a:t>
            </a:r>
            <a:r>
              <a:rPr lang="en-US" sz="1800" dirty="0" smtClean="0"/>
              <a:t>removed </a:t>
            </a:r>
            <a:r>
              <a:rPr lang="en-US" sz="1800" dirty="0" smtClean="0"/>
              <a:t>since it created some confusion. The reference to “assessments” in Section A was removed since it was redundant with Section C. The need for there to be </a:t>
            </a:r>
            <a:r>
              <a:rPr lang="en-US" sz="1800" i="1" dirty="0" smtClean="0"/>
              <a:t>sufficient</a:t>
            </a:r>
            <a:r>
              <a:rPr lang="en-US" sz="1800" dirty="0" smtClean="0"/>
              <a:t> content to meet objectives was added to A3.</a:t>
            </a:r>
            <a:endParaRPr lang="en-US" sz="1800" dirty="0"/>
          </a:p>
        </p:txBody>
      </p:sp>
      <p:sp>
        <p:nvSpPr>
          <p:cNvPr id="3" name="Text Placeholder 2"/>
          <p:cNvSpPr>
            <a:spLocks noGrp="1"/>
          </p:cNvSpPr>
          <p:nvPr>
            <p:ph type="body" idx="1"/>
          </p:nvPr>
        </p:nvSpPr>
        <p:spPr>
          <a:xfrm>
            <a:off x="457200" y="1911228"/>
            <a:ext cx="4040188" cy="639762"/>
          </a:xfrm>
        </p:spPr>
        <p:txBody>
          <a:bodyPr/>
          <a:lstStyle/>
          <a:p>
            <a:r>
              <a:rPr lang="en-US" dirty="0" smtClean="0"/>
              <a:t>Previous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870152"/>
            <a:ext cx="4040188" cy="2027334"/>
          </a:xfrm>
        </p:spPr>
      </p:pic>
      <p:sp>
        <p:nvSpPr>
          <p:cNvPr id="5" name="Text Placeholder 4"/>
          <p:cNvSpPr>
            <a:spLocks noGrp="1"/>
          </p:cNvSpPr>
          <p:nvPr>
            <p:ph type="body" sz="quarter" idx="3"/>
          </p:nvPr>
        </p:nvSpPr>
        <p:spPr>
          <a:xfrm>
            <a:off x="4572000" y="1911228"/>
            <a:ext cx="4041775" cy="639762"/>
          </a:xfrm>
        </p:spPr>
        <p:txBody>
          <a:bodyPr/>
          <a:lstStyle/>
          <a:p>
            <a:r>
              <a:rPr lang="en-US" dirty="0" smtClean="0"/>
              <a:t>New</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72000" y="2870152"/>
            <a:ext cx="4041775" cy="2158602"/>
          </a:xfrm>
        </p:spPr>
      </p:pic>
    </p:spTree>
    <p:extLst>
      <p:ext uri="{BB962C8B-B14F-4D97-AF65-F5344CB8AC3E}">
        <p14:creationId xmlns:p14="http://schemas.microsoft.com/office/powerpoint/2010/main" val="62730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14"/>
            <a:ext cx="8229600" cy="1143000"/>
          </a:xfrm>
        </p:spPr>
        <p:txBody>
          <a:bodyPr>
            <a:normAutofit fontScale="90000"/>
          </a:bodyPr>
          <a:lstStyle/>
          <a:p>
            <a:pPr algn="l"/>
            <a:r>
              <a:rPr lang="en-US" sz="2400" b="1" dirty="0" smtClean="0"/>
              <a:t>Use of CMS: </a:t>
            </a:r>
            <a:r>
              <a:rPr lang="en-US" sz="2400" dirty="0" smtClean="0"/>
              <a:t>A7 and A8 were grouped with A4-A6 since they all review how the CMS is used to aid learning. The name of A8 and some wording was changed to more accurately reflect what is being reviewed (use of multimedia) in that element.</a:t>
            </a:r>
            <a:endParaRPr lang="en-US" sz="2400" dirty="0"/>
          </a:p>
        </p:txBody>
      </p:sp>
      <p:sp>
        <p:nvSpPr>
          <p:cNvPr id="3" name="Text Placeholder 2"/>
          <p:cNvSpPr>
            <a:spLocks noGrp="1"/>
          </p:cNvSpPr>
          <p:nvPr>
            <p:ph type="body" idx="1"/>
          </p:nvPr>
        </p:nvSpPr>
        <p:spPr>
          <a:xfrm>
            <a:off x="457200" y="1744614"/>
            <a:ext cx="4040188" cy="639762"/>
          </a:xfrm>
        </p:spPr>
        <p:txBody>
          <a:bodyPr/>
          <a:lstStyle/>
          <a:p>
            <a:r>
              <a:rPr lang="en-US" dirty="0" smtClean="0"/>
              <a:t>Previous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15866"/>
            <a:ext cx="4040188" cy="2305619"/>
          </a:xfrm>
        </p:spPr>
      </p:pic>
      <p:sp>
        <p:nvSpPr>
          <p:cNvPr id="5" name="Text Placeholder 4"/>
          <p:cNvSpPr>
            <a:spLocks noGrp="1"/>
          </p:cNvSpPr>
          <p:nvPr>
            <p:ph type="body" sz="quarter" idx="3"/>
          </p:nvPr>
        </p:nvSpPr>
        <p:spPr>
          <a:xfrm>
            <a:off x="4645023" y="1744614"/>
            <a:ext cx="4041775" cy="639762"/>
          </a:xfrm>
        </p:spPr>
        <p:txBody>
          <a:bodyPr/>
          <a:lstStyle/>
          <a:p>
            <a:r>
              <a:rPr lang="en-US" dirty="0" smtClean="0"/>
              <a:t>New</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3" y="2615866"/>
            <a:ext cx="4041775" cy="3451324"/>
          </a:xfrm>
        </p:spPr>
      </p:pic>
    </p:spTree>
    <p:extLst>
      <p:ext uri="{BB962C8B-B14F-4D97-AF65-F5344CB8AC3E}">
        <p14:creationId xmlns:p14="http://schemas.microsoft.com/office/powerpoint/2010/main" val="162151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FHDA 180130 OEI 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VC-OEI PPT Template" id="{7C269C92-60E6-7241-A55F-1E95B8A2E2DB}" vid="{31C2499C-126C-E940-815C-DB8D41A0AA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CVC-OEO PPT Template</Template>
  <TotalTime>0</TotalTime>
  <Words>840</Words>
  <Application>Microsoft Macintosh PowerPoint</Application>
  <PresentationFormat>On-screen Show (4:3)</PresentationFormat>
  <Paragraphs>59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Roboto  </vt:lpstr>
      <vt:lpstr>Roboto Bold</vt:lpstr>
      <vt:lpstr>Roboto Regular</vt:lpstr>
      <vt:lpstr>Arial</vt:lpstr>
      <vt:lpstr>FHDA 180130 OEI PowerPoint_Template</vt:lpstr>
      <vt:lpstr>CVC-OEI Course Design Rubric  Crosswalk</vt:lpstr>
      <vt:lpstr>CVC-OEI Course Design Rubric</vt:lpstr>
      <vt:lpstr> </vt:lpstr>
      <vt:lpstr>Overview of Changes</vt:lpstr>
      <vt:lpstr>About the Crosswalk</vt:lpstr>
      <vt:lpstr>Review Information Page: We removed “P2” since a second Peer Reviewer is not always used in a review process; replaced jargon (P1, ACE) with clearer labels (Peer, Accessibility).</vt:lpstr>
      <vt:lpstr>Table of Sections: The new table reflects the fact that some elements were rearranged, allowing us to “chunk” related elements into meaningful groups. </vt:lpstr>
      <vt:lpstr>Unit Objectives: These elements were edited to focus on “learning units” and the reference to “modules” removed since it created some confusion. The reference to “assessments” in Section A was removed since it was redundant with Section C. The need for there to be sufficient content to meet objectives was added to A3.</vt:lpstr>
      <vt:lpstr>Use of CMS: A7 and A8 were grouped with A4-A6 since they all review how the CMS is used to aid learning. The name of A8 and some wording was changed to more accurately reflect what is being reviewed (use of multimedia) in that element.</vt:lpstr>
      <vt:lpstr>Learner Support: A11 was grouped with A9-A10; examples were provide for A9 Incomplete to aid reviewers. The name of A10 was changed to better reflect the intent of that element.</vt:lpstr>
      <vt:lpstr>Institutional Support: A12-A14 were grouped together. A12 was more accurately renamed, and examples of student services were changed to include online tutoring, online counseling, and online readiness. Technology support criteria was broadened beyond the instructor role. </vt:lpstr>
      <vt:lpstr>Section B: This section was divided into “Instructor Contact” and “Student-to-Student Contact.” Most elements were reworded to better reflect Title 5 and to give more guidance to reviewers. The word “plan” was taken out of B2 to give instructors more options for demonstrating regular effective contact throughout the course.</vt:lpstr>
      <vt:lpstr>Student-to-Student Contact: Regular effective contact among students was more clearly defined to reflect Title 5 and the findings in the 2017 Distance Education Report that describe the connection between a sense of community and student success in online learning. </vt:lpstr>
      <vt:lpstr>Accessibility: Elements from Section E were moved to the beginning of the Accessibility Section and more guidance (including links to resources) was added for both instructors and colleges using the rubric. The role of the instructor and the institution for ensuring accessibility of courses is more clearly described.</vt:lpstr>
      <vt:lpstr>Section D: Previously, this section was divided between Content Pages and Files. In the new version, elements such as headings, lists, and links that can be found in both places were combined, reducing the length of this section from eight pages to just over four.</vt:lpstr>
      <vt:lpstr>More descriptive language was added to some elements to better explain how students with disabilities may be affected. Guidance was added to show where to check for accessibility.</vt:lpstr>
      <vt:lpstr>Questions?</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2015-09-20T16:26:47Z</dcterms:created>
  <dcterms:modified xsi:type="dcterms:W3CDTF">2018-10-26T17:23:22Z</dcterms:modified>
</cp:coreProperties>
</file>