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8" r:id="rId1"/>
  </p:sldMasterIdLst>
  <p:sldIdLst>
    <p:sldId id="256" r:id="rId2"/>
    <p:sldId id="257" r:id="rId3"/>
    <p:sldId id="262" r:id="rId4"/>
    <p:sldId id="266" r:id="rId5"/>
    <p:sldId id="258" r:id="rId6"/>
    <p:sldId id="259" r:id="rId7"/>
    <p:sldId id="260" r:id="rId8"/>
    <p:sldId id="261" r:id="rId9"/>
    <p:sldId id="263" r:id="rId10"/>
    <p:sldId id="265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58"/>
    <p:restoredTop sz="94674"/>
  </p:normalViewPr>
  <p:slideViewPr>
    <p:cSldViewPr snapToGrid="0" snapToObjects="1">
      <p:cViewPr>
        <p:scale>
          <a:sx n="71" d="100"/>
          <a:sy n="71" d="100"/>
        </p:scale>
        <p:origin x="2136" y="1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000" cap="none" baseline="0"/>
            </a:lvl1pPr>
            <a:lvl2pPr>
              <a:defRPr sz="1800" cap="none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F3586D6-25E1-044E-9501-A951C1D7C3EE}" type="datetimeFigureOut">
              <a:rPr lang="en-US" smtClean="0"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3312424-21F0-154D-B63A-C7617D81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00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24785"/>
            <a:ext cx="7772400" cy="1632525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Intra-district Course Equivalencies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22767"/>
            <a:ext cx="6858000" cy="746226"/>
          </a:xfrm>
        </p:spPr>
        <p:txBody>
          <a:bodyPr>
            <a:normAutofit/>
          </a:bodyPr>
          <a:lstStyle/>
          <a:p>
            <a:r>
              <a:rPr lang="en-US" dirty="0" smtClean="0"/>
              <a:t>Courses Deemed “comparable” at</a:t>
            </a:r>
            <a:br>
              <a:rPr lang="en-US" dirty="0" smtClean="0"/>
            </a:br>
            <a:r>
              <a:rPr lang="en-US" dirty="0" smtClean="0"/>
              <a:t>Columbia College and Modesto </a:t>
            </a:r>
            <a:r>
              <a:rPr lang="en-US" smtClean="0"/>
              <a:t>Junior College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85808" y="2255550"/>
            <a:ext cx="2772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CHECKING IN ON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" y="558225"/>
            <a:ext cx="2672579" cy="11102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91" y="558225"/>
            <a:ext cx="1411941" cy="1298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9884" y="5844645"/>
            <a:ext cx="256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Letitia </a:t>
            </a:r>
            <a:r>
              <a:rPr lang="en-US" sz="1600" dirty="0" err="1" smtClean="0"/>
              <a:t>Senechal</a:t>
            </a:r>
            <a:r>
              <a:rPr lang="en-US" sz="1600" dirty="0" smtClean="0"/>
              <a:t> Miller</a:t>
            </a:r>
          </a:p>
          <a:p>
            <a:pPr algn="r"/>
            <a:r>
              <a:rPr lang="en-US" sz="1600" dirty="0" smtClean="0"/>
              <a:t>MJC Articulation Officer</a:t>
            </a:r>
          </a:p>
          <a:p>
            <a:pPr algn="r"/>
            <a:r>
              <a:rPr lang="en-US" sz="1600" dirty="0" smtClean="0"/>
              <a:t>March 28,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51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MJC Instruction Office will audit CORs and equivalencies in late spring</a:t>
            </a:r>
          </a:p>
          <a:p>
            <a:r>
              <a:rPr lang="en-US" dirty="0" smtClean="0"/>
              <a:t>Discrepancies will be presented to both faculties for review</a:t>
            </a:r>
          </a:p>
          <a:p>
            <a:r>
              <a:rPr lang="en-US" dirty="0" smtClean="0"/>
              <a:t>Final determinations will be made about existing equivalencies by both colleges via a process TBD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MJC is the custodian of YCCD equivalencies and can shape future tools</a:t>
            </a:r>
          </a:p>
          <a:p>
            <a:r>
              <a:rPr lang="en-US" dirty="0" smtClean="0"/>
              <a:t>Might </a:t>
            </a:r>
            <a:r>
              <a:rPr lang="en-US" dirty="0" err="1" smtClean="0"/>
              <a:t>CurricUNET</a:t>
            </a:r>
            <a:r>
              <a:rPr lang="en-US" dirty="0" smtClean="0"/>
              <a:t> facilitate more centralized review of equivalencies? </a:t>
            </a:r>
            <a:r>
              <a:rPr lang="en-US" i="1" dirty="0" smtClean="0">
                <a:solidFill>
                  <a:schemeClr val="accent6"/>
                </a:solidFill>
              </a:rPr>
              <a:t>The question is in!</a:t>
            </a:r>
          </a:p>
          <a:p>
            <a:r>
              <a:rPr lang="en-US" dirty="0"/>
              <a:t>MJC and CC decide on </a:t>
            </a:r>
            <a:r>
              <a:rPr lang="en-US" dirty="0" smtClean="0"/>
              <a:t>new process(</a:t>
            </a:r>
            <a:r>
              <a:rPr lang="en-US" dirty="0" err="1" smtClean="0"/>
              <a:t>es</a:t>
            </a:r>
            <a:r>
              <a:rPr lang="en-US" dirty="0" smtClean="0"/>
              <a:t>) </a:t>
            </a:r>
            <a:r>
              <a:rPr lang="en-US" dirty="0"/>
              <a:t>and criteria for establishing and maintaining </a:t>
            </a:r>
            <a:r>
              <a:rPr lang="en-US" dirty="0" smtClean="0"/>
              <a:t>appropriate equivalencies</a:t>
            </a:r>
            <a:endParaRPr lang="en-US" dirty="0"/>
          </a:p>
          <a:p>
            <a:r>
              <a:rPr lang="en-US" dirty="0" smtClean="0"/>
              <a:t>Also, the colleges faculties are discussing viability of a common curricular framework</a:t>
            </a:r>
          </a:p>
          <a:p>
            <a:pPr lvl="1"/>
            <a:r>
              <a:rPr lang="en-US" i="1" dirty="0" smtClean="0"/>
              <a:t>An intelligent scheduled review process may provide a logical starting point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885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</a:t>
            </a:r>
            <a:endParaRPr lang="en-US" dirty="0"/>
          </a:p>
        </p:txBody>
      </p:sp>
      <p:pic>
        <p:nvPicPr>
          <p:cNvPr id="3074" name="Picture 2" descr="mage result for stay tuned 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191033"/>
            <a:ext cx="7512050" cy="20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30" y="596018"/>
            <a:ext cx="7511473" cy="1312480"/>
          </a:xfrm>
        </p:spPr>
        <p:txBody>
          <a:bodyPr/>
          <a:lstStyle/>
          <a:p>
            <a:r>
              <a:rPr lang="en-US" dirty="0" smtClean="0"/>
              <a:t>Intra-District Equivalencies: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530" y="1825625"/>
            <a:ext cx="7667820" cy="30673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Courses identified as </a:t>
            </a:r>
            <a:r>
              <a:rPr lang="en-US" b="1" dirty="0" smtClean="0">
                <a:solidFill>
                  <a:schemeClr val="accent2"/>
                </a:solidFill>
              </a:rPr>
              <a:t>comparable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between </a:t>
            </a:r>
            <a:r>
              <a:rPr lang="en-US" b="1" dirty="0" smtClean="0">
                <a:solidFill>
                  <a:schemeClr val="accent4"/>
                </a:solidFill>
              </a:rPr>
              <a:t>MJC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6"/>
                </a:solidFill>
              </a:rPr>
              <a:t>Columbia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for the purpose of satisfying:</a:t>
            </a:r>
          </a:p>
          <a:p>
            <a:r>
              <a:rPr lang="en-US" dirty="0" smtClean="0"/>
              <a:t>Degree/Certificate requirements</a:t>
            </a:r>
          </a:p>
          <a:p>
            <a:r>
              <a:rPr lang="en-US" dirty="0" smtClean="0"/>
              <a:t>Prerequisites</a:t>
            </a:r>
          </a:p>
          <a:p>
            <a:r>
              <a:rPr lang="en-US" dirty="0" smtClean="0"/>
              <a:t>General Education Breadth requirements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8" y="576563"/>
            <a:ext cx="7511473" cy="1312480"/>
          </a:xfrm>
        </p:spPr>
        <p:txBody>
          <a:bodyPr>
            <a:normAutofit/>
          </a:bodyPr>
          <a:lstStyle/>
          <a:p>
            <a:r>
              <a:rPr lang="en-US" sz="5200" dirty="0" smtClean="0"/>
              <a:t>2017-2018</a:t>
            </a:r>
            <a:endParaRPr lang="en-US" sz="5200" dirty="0"/>
          </a:p>
        </p:txBody>
      </p:sp>
      <p:sp>
        <p:nvSpPr>
          <p:cNvPr id="4" name="TextBox 3"/>
          <p:cNvSpPr txBox="1"/>
          <p:nvPr/>
        </p:nvSpPr>
        <p:spPr>
          <a:xfrm>
            <a:off x="2088666" y="2433546"/>
            <a:ext cx="4970835" cy="398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dirty="0" smtClean="0">
                <a:solidFill>
                  <a:schemeClr val="accent2">
                    <a:alpha val="5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223</a:t>
            </a:r>
            <a:endParaRPr lang="en-US" sz="14000" b="1" dirty="0">
              <a:solidFill>
                <a:schemeClr val="accent2">
                  <a:alpha val="5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364" y="2060898"/>
            <a:ext cx="6644455" cy="43529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Currently,  MJC courses* are </a:t>
            </a:r>
            <a:br>
              <a:rPr lang="en-US" dirty="0" smtClean="0"/>
            </a:br>
            <a:r>
              <a:rPr lang="en-US" smtClean="0"/>
              <a:t>                 </a:t>
            </a:r>
            <a:r>
              <a:rPr lang="en-US" dirty="0" smtClean="0"/>
              <a:t>deemed equivalent to Columbia courses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2847" y="6120026"/>
            <a:ext cx="6038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accent5"/>
                </a:solidFill>
              </a:rPr>
              <a:t>*Some equivalencies are in process at the time of this presentation</a:t>
            </a:r>
            <a:endParaRPr lang="en-US" sz="1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10370" r="3689"/>
          <a:stretch/>
        </p:blipFill>
        <p:spPr>
          <a:xfrm>
            <a:off x="233081" y="27974"/>
            <a:ext cx="8767483" cy="1141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3.7037E-7 L -0.00885 -0.68681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Equivalency </a:t>
            </a:r>
            <a:r>
              <a:rPr lang="en-US" b="1" dirty="0" smtClean="0"/>
              <a:t>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Faculty, staff, or students identify </a:t>
            </a:r>
            <a:r>
              <a:rPr lang="en-US" b="1" dirty="0" smtClean="0">
                <a:solidFill>
                  <a:schemeClr val="accent2"/>
                </a:solidFill>
              </a:rPr>
              <a:t>potential equivalencies </a:t>
            </a:r>
          </a:p>
          <a:p>
            <a:r>
              <a:rPr lang="en-US" dirty="0" smtClean="0"/>
              <a:t>One college requests that </a:t>
            </a:r>
            <a:r>
              <a:rPr lang="en-US" b="1" dirty="0" smtClean="0">
                <a:solidFill>
                  <a:schemeClr val="accent2"/>
                </a:solidFill>
              </a:rPr>
              <a:t>discipline faculty review </a:t>
            </a:r>
            <a:r>
              <a:rPr lang="en-US" dirty="0" smtClean="0"/>
              <a:t>CORs for equivalency</a:t>
            </a:r>
          </a:p>
          <a:p>
            <a:r>
              <a:rPr lang="en-US" dirty="0" smtClean="0"/>
              <a:t>The other college reviews and </a:t>
            </a:r>
            <a:r>
              <a:rPr lang="en-US" b="1" dirty="0" smtClean="0">
                <a:solidFill>
                  <a:schemeClr val="accent2"/>
                </a:solidFill>
              </a:rPr>
              <a:t>accepts/declines </a:t>
            </a:r>
            <a:r>
              <a:rPr lang="en-US" dirty="0" smtClean="0"/>
              <a:t>request</a:t>
            </a:r>
          </a:p>
          <a:p>
            <a:r>
              <a:rPr lang="en-US" dirty="0" smtClean="0"/>
              <a:t>Paper documents </a:t>
            </a:r>
            <a:r>
              <a:rPr lang="en-US" b="1" dirty="0" smtClean="0">
                <a:solidFill>
                  <a:schemeClr val="accent2"/>
                </a:solidFill>
              </a:rPr>
              <a:t>signed/filed</a:t>
            </a:r>
            <a:r>
              <a:rPr lang="en-US" dirty="0" smtClean="0"/>
              <a:t> in the MJC Articulation office</a:t>
            </a:r>
          </a:p>
          <a:p>
            <a:r>
              <a:rPr lang="en-US" dirty="0" smtClean="0"/>
              <a:t>Equivalency is </a:t>
            </a:r>
            <a:r>
              <a:rPr lang="en-US" b="1" dirty="0" smtClean="0">
                <a:solidFill>
                  <a:schemeClr val="accent2"/>
                </a:solidFill>
              </a:rPr>
              <a:t>formalized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with publication in both college catalogs and on the MJC website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C-ID Equivalency Reciprocity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If a statewide C-ID is gleaned for a given course at both colleges, equivalency is considered </a:t>
            </a:r>
            <a:r>
              <a:rPr lang="en-US" u="sng" dirty="0" smtClean="0"/>
              <a:t>automatic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1" y="112340"/>
            <a:ext cx="6175402" cy="308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A&amp;R Processes Equivalencies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3"/>
                </a:solidFill>
              </a:rPr>
              <a:t>CC ► MJC </a:t>
            </a:r>
            <a:r>
              <a:rPr lang="en-US" dirty="0" smtClean="0"/>
              <a:t>student requests </a:t>
            </a:r>
            <a:r>
              <a:rPr lang="en-US" b="1" dirty="0" smtClean="0"/>
              <a:t>evaluation</a:t>
            </a:r>
            <a:r>
              <a:rPr lang="en-US" dirty="0" smtClean="0"/>
              <a:t> of the CC transcript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Evaluation Team identifies MJC-equivalent courses as “transfer” coursework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Evaluations Team builds a database record establishing CC course equivalency to a specific MJC course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Via the MJC course ID, course is “plugged in” to satisfy campus requirements in degree audit, prerequisites, etc.</a:t>
            </a:r>
          </a:p>
        </p:txBody>
      </p:sp>
    </p:spTree>
    <p:extLst>
      <p:ext uri="{BB962C8B-B14F-4D97-AF65-F5344CB8AC3E}">
        <p14:creationId xmlns:p14="http://schemas.microsoft.com/office/powerpoint/2010/main" val="859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779" y="265969"/>
            <a:ext cx="8907623" cy="2154501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“IS THERE A problem, </a:t>
            </a:r>
            <a:br>
              <a:rPr lang="en-US" sz="3200" dirty="0" smtClean="0"/>
            </a:br>
            <a:r>
              <a:rPr lang="en-US" sz="3200" dirty="0" smtClean="0"/>
              <a:t>              Articulation </a:t>
            </a:r>
            <a:br>
              <a:rPr lang="en-US" sz="3200" dirty="0" smtClean="0"/>
            </a:br>
            <a:r>
              <a:rPr lang="en-US" sz="3200" dirty="0" smtClean="0"/>
              <a:t>                          Officer?”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2930899"/>
            <a:ext cx="8049354" cy="37628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smtClean="0"/>
              <a:t>Once equivalencies are identified, they are in place </a:t>
            </a:r>
            <a:r>
              <a:rPr lang="en-US" b="1" dirty="0">
                <a:solidFill>
                  <a:schemeClr val="accent6"/>
                </a:solidFill>
              </a:rPr>
              <a:t>indefinitely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3"/>
                </a:solidFill>
              </a:rPr>
              <a:t>are not reconsidered</a:t>
            </a:r>
            <a:r>
              <a:rPr lang="en-US" dirty="0" smtClean="0"/>
              <a:t>, so</a:t>
            </a:r>
          </a:p>
          <a:p>
            <a:r>
              <a:rPr lang="en-US" dirty="0" smtClean="0"/>
              <a:t>Course changes may degrade equivalency over time</a:t>
            </a:r>
          </a:p>
          <a:p>
            <a:r>
              <a:rPr lang="en-US" dirty="0" smtClean="0"/>
              <a:t>Approval for GE breadth, C-ID, articulation may differ</a:t>
            </a:r>
          </a:p>
          <a:p>
            <a:r>
              <a:rPr lang="en-US" dirty="0" smtClean="0"/>
              <a:t>Requisites may not match, affecting transfer preparation</a:t>
            </a:r>
          </a:p>
          <a:p>
            <a:r>
              <a:rPr lang="en-US" dirty="0" smtClean="0"/>
              <a:t>Unit values may differ </a:t>
            </a:r>
          </a:p>
          <a:p>
            <a:r>
              <a:rPr lang="en-US" dirty="0" smtClean="0"/>
              <a:t>Courses may have different levels of rigor (transfer, vocational, non-transfer)</a:t>
            </a:r>
          </a:p>
          <a:p>
            <a:endParaRPr lang="en-US" dirty="0"/>
          </a:p>
        </p:txBody>
      </p:sp>
      <p:pic>
        <p:nvPicPr>
          <p:cNvPr id="2050" name="Picture 2" descr="ttp://i2.ytimg.com/vi/-yhFeLLXjIw/m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8" t="10440" r="3513"/>
          <a:stretch/>
        </p:blipFill>
        <p:spPr bwMode="auto">
          <a:xfrm>
            <a:off x="-1" y="0"/>
            <a:ext cx="4231341" cy="26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 audit is needed to determine breadth and depth of misalignment with existing equivalencies</a:t>
            </a:r>
          </a:p>
          <a:p>
            <a:r>
              <a:rPr lang="en-US" dirty="0" smtClean="0"/>
              <a:t>Current process to review and transcript YCCD equivalencies is cumbersome, and;</a:t>
            </a:r>
          </a:p>
          <a:p>
            <a:r>
              <a:rPr lang="en-US" dirty="0" smtClean="0"/>
              <a:t>Current technological and human processes can overlook hidden misalignments, adversely affecting GE completion, prerequisite preparation, transfer preparation, and rigor</a:t>
            </a:r>
          </a:p>
        </p:txBody>
      </p:sp>
    </p:spTree>
    <p:extLst>
      <p:ext uri="{BB962C8B-B14F-4D97-AF65-F5344CB8AC3E}">
        <p14:creationId xmlns:p14="http://schemas.microsoft.com/office/powerpoint/2010/main" val="13513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Custom 1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1441</TotalTime>
  <Words>427</Words>
  <Application>Microsoft Macintosh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 Black</vt:lpstr>
      <vt:lpstr>Century Gothic</vt:lpstr>
      <vt:lpstr>Arial</vt:lpstr>
      <vt:lpstr>Mesh</vt:lpstr>
      <vt:lpstr>Intra-district Course Equivalencies</vt:lpstr>
      <vt:lpstr>Intra-District Equivalencies:</vt:lpstr>
      <vt:lpstr>2017-2018</vt:lpstr>
      <vt:lpstr>PowerPoint Presentation</vt:lpstr>
      <vt:lpstr>District Equivalency Process</vt:lpstr>
      <vt:lpstr>C-ID Equivalency Reciprocity</vt:lpstr>
      <vt:lpstr>How A&amp;R Processes Equivalencies </vt:lpstr>
      <vt:lpstr>“IS THERE A problem,                Articulation                            Officer?”</vt:lpstr>
      <vt:lpstr>Challenges</vt:lpstr>
      <vt:lpstr>Responding to Challenges</vt:lpstr>
      <vt:lpstr>Possible Opportunities</vt:lpstr>
      <vt:lpstr>Next STEPS?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Intradistrict Course Equivalencies</dc:title>
  <dc:creator>Microsoft Office User</dc:creator>
  <cp:lastModifiedBy>Microsoft Office User</cp:lastModifiedBy>
  <cp:revision>28</cp:revision>
  <dcterms:created xsi:type="dcterms:W3CDTF">2017-03-23T15:57:43Z</dcterms:created>
  <dcterms:modified xsi:type="dcterms:W3CDTF">2017-03-24T15:59:37Z</dcterms:modified>
</cp:coreProperties>
</file>