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1"/>
    <p:restoredTop sz="94671"/>
  </p:normalViewPr>
  <p:slideViewPr>
    <p:cSldViewPr snapToGrid="0" snapToObjects="1">
      <p:cViewPr varScale="1">
        <p:scale>
          <a:sx n="76" d="100"/>
          <a:sy n="76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95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2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3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44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3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4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1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4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7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8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47AC212-24AC-F747-8B5E-43AAF9BDFE2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B977D95-3D14-564E-8500-9304BCDC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29D76-CB08-2A43-8305-3A7C8BB191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MJC academic Senate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FE3E7C-501A-3B4C-83DE-F1D8729B2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Structure and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96464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26C29-769B-2748-B6BF-336659445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Proportional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D5935-0426-4148-B5C5-8C1677B9E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Formula</a:t>
            </a:r>
          </a:p>
          <a:p>
            <a:pPr lvl="1"/>
            <a:r>
              <a:rPr lang="en-US" dirty="0"/>
              <a:t>1 senator for every 10 full-time faculty member</a:t>
            </a:r>
          </a:p>
          <a:p>
            <a:pPr lvl="2"/>
            <a:r>
              <a:rPr lang="en-US" dirty="0"/>
              <a:t>Round to the nearest 10</a:t>
            </a:r>
          </a:p>
          <a:p>
            <a:pPr lvl="3"/>
            <a:r>
              <a:rPr lang="en-US" dirty="0"/>
              <a:t>15-24 faculty = 2 senators</a:t>
            </a:r>
          </a:p>
          <a:p>
            <a:pPr lvl="3"/>
            <a:r>
              <a:rPr lang="en-US" dirty="0"/>
              <a:t>25-34 faculty = 3 senators</a:t>
            </a:r>
          </a:p>
          <a:p>
            <a:r>
              <a:rPr lang="en-US" dirty="0"/>
              <a:t>Library gets 1 senator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2895C-6A92-854E-B0D8-300F4DBF8D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 Services Representation</a:t>
            </a:r>
          </a:p>
          <a:p>
            <a:pPr lvl="1"/>
            <a:r>
              <a:rPr lang="en-US" dirty="0"/>
              <a:t>Special Programs get 1 senator</a:t>
            </a:r>
          </a:p>
          <a:p>
            <a:pPr lvl="1"/>
            <a:r>
              <a:rPr lang="en-US" dirty="0"/>
              <a:t>Certificated general counselors follow 1 for 10 formula</a:t>
            </a:r>
          </a:p>
          <a:p>
            <a:r>
              <a:rPr lang="en-US" dirty="0"/>
              <a:t>At-Large Senators</a:t>
            </a:r>
          </a:p>
          <a:p>
            <a:pPr lvl="1"/>
            <a:r>
              <a:rPr lang="en-US" dirty="0"/>
              <a:t>2 full-time</a:t>
            </a:r>
          </a:p>
          <a:p>
            <a:pPr lvl="2"/>
            <a:r>
              <a:rPr lang="en-US" dirty="0"/>
              <a:t>One of these represents instructors who teach online</a:t>
            </a:r>
          </a:p>
          <a:p>
            <a:pPr lvl="1"/>
            <a:r>
              <a:rPr lang="en-US" dirty="0"/>
              <a:t>2 part-time</a:t>
            </a:r>
          </a:p>
        </p:txBody>
      </p:sp>
    </p:spTree>
    <p:extLst>
      <p:ext uri="{BB962C8B-B14F-4D97-AF65-F5344CB8AC3E}">
        <p14:creationId xmlns:p14="http://schemas.microsoft.com/office/powerpoint/2010/main" val="108512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9534EC1-7898-FC4B-9CEF-B73D3CCA8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Elected Positions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5DD1C7-F302-7249-BA48-0C0213FBE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positions are elected by all faculty and do not represent a division</a:t>
            </a:r>
          </a:p>
          <a:p>
            <a:pPr lvl="1"/>
            <a:r>
              <a:rPr lang="en-US" dirty="0"/>
              <a:t>Academic Senate President</a:t>
            </a:r>
          </a:p>
          <a:p>
            <a:pPr lvl="1"/>
            <a:r>
              <a:rPr lang="en-US" dirty="0"/>
              <a:t>Academic Senate Vice President</a:t>
            </a:r>
          </a:p>
          <a:p>
            <a:pPr lvl="1"/>
            <a:r>
              <a:rPr lang="en-US" dirty="0"/>
              <a:t>Academic Senate Secretary</a:t>
            </a:r>
          </a:p>
          <a:p>
            <a:pPr lvl="1"/>
            <a:r>
              <a:rPr lang="en-US" dirty="0"/>
              <a:t>Faculty Liaison to the Board</a:t>
            </a:r>
          </a:p>
          <a:p>
            <a:pPr lvl="1"/>
            <a:r>
              <a:rPr lang="en-US" dirty="0"/>
              <a:t>ASMJC Senator</a:t>
            </a:r>
          </a:p>
        </p:txBody>
      </p:sp>
    </p:spTree>
    <p:extLst>
      <p:ext uri="{BB962C8B-B14F-4D97-AF65-F5344CB8AC3E}">
        <p14:creationId xmlns:p14="http://schemas.microsoft.com/office/powerpoint/2010/main" val="425968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2679E-71BE-2746-85FB-064FC6B86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9735" y="799636"/>
            <a:ext cx="4270248" cy="704087"/>
          </a:xfrm>
        </p:spPr>
        <p:txBody>
          <a:bodyPr/>
          <a:lstStyle/>
          <a:p>
            <a:r>
              <a:rPr lang="en-US" dirty="0"/>
              <a:t>By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FD824-652C-9841-9ADE-6B0A105BC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09735" y="1663282"/>
            <a:ext cx="5602147" cy="49458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Ag/Environ. Science (1) </a:t>
            </a:r>
          </a:p>
          <a:p>
            <a:r>
              <a:rPr lang="en-US" dirty="0"/>
              <a:t>Allied Health (2)</a:t>
            </a:r>
          </a:p>
          <a:p>
            <a:r>
              <a:rPr lang="en-US" dirty="0"/>
              <a:t>Arts/Humanities/Communications (3)</a:t>
            </a:r>
          </a:p>
          <a:p>
            <a:r>
              <a:rPr lang="en-US" dirty="0"/>
              <a:t>Business/Behavioral &amp; Social Science (4)</a:t>
            </a:r>
          </a:p>
          <a:p>
            <a:r>
              <a:rPr lang="en-US" dirty="0"/>
              <a:t>Counseling (2)</a:t>
            </a:r>
          </a:p>
          <a:p>
            <a:r>
              <a:rPr lang="en-US" dirty="0"/>
              <a:t>Special Programs (1)</a:t>
            </a:r>
          </a:p>
          <a:p>
            <a:r>
              <a:rPr lang="en-US" dirty="0"/>
              <a:t>Family &amp; Consumer Science (1)</a:t>
            </a:r>
          </a:p>
          <a:p>
            <a:r>
              <a:rPr lang="en-US" dirty="0"/>
              <a:t>Library &amp; Learning Center (1)</a:t>
            </a:r>
          </a:p>
          <a:p>
            <a:r>
              <a:rPr lang="en-US" dirty="0"/>
              <a:t>Literature &amp; Language Arts (4) </a:t>
            </a:r>
          </a:p>
          <a:p>
            <a:r>
              <a:rPr lang="en-US" dirty="0"/>
              <a:t>Physical &amp; Health Education (1)</a:t>
            </a:r>
          </a:p>
          <a:p>
            <a:r>
              <a:rPr lang="en-US" dirty="0"/>
              <a:t>Science, Math &amp; Engineering (4)</a:t>
            </a:r>
          </a:p>
          <a:p>
            <a:r>
              <a:rPr lang="en-US" dirty="0"/>
              <a:t>Technical Education (1)</a:t>
            </a:r>
          </a:p>
          <a:p>
            <a:r>
              <a:rPr lang="en-US" dirty="0"/>
              <a:t>Senator-at-Large (2)</a:t>
            </a:r>
          </a:p>
          <a:p>
            <a:r>
              <a:rPr lang="en-US" dirty="0"/>
              <a:t>PT-at-Large (2)</a:t>
            </a:r>
          </a:p>
          <a:p>
            <a:r>
              <a:rPr lang="en-US" b="1" dirty="0"/>
              <a:t>TOTAL 29 Senators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36DAE2-C593-7E45-B1F0-5F02EDD36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1352" y="1663282"/>
            <a:ext cx="5555847" cy="49458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School of Agriculture (1) </a:t>
            </a:r>
          </a:p>
          <a:p>
            <a:r>
              <a:rPr lang="en-US" dirty="0"/>
              <a:t>School of Arts, Performance, and the Humanities (3)</a:t>
            </a:r>
          </a:p>
          <a:p>
            <a:r>
              <a:rPr lang="en-US" dirty="0"/>
              <a:t>School of Behavioral and Social Sciences (3)</a:t>
            </a:r>
          </a:p>
          <a:p>
            <a:r>
              <a:rPr lang="en-US" dirty="0"/>
              <a:t>School of Business and Computing (1)</a:t>
            </a:r>
          </a:p>
          <a:p>
            <a:r>
              <a:rPr lang="en-US" dirty="0"/>
              <a:t>Counseling (2)</a:t>
            </a:r>
          </a:p>
          <a:p>
            <a:r>
              <a:rPr lang="en-US" dirty="0"/>
              <a:t>Special Programs (1)</a:t>
            </a:r>
          </a:p>
          <a:p>
            <a:r>
              <a:rPr lang="en-US" dirty="0"/>
              <a:t>Library &amp; Learning Center (1)</a:t>
            </a:r>
          </a:p>
          <a:p>
            <a:r>
              <a:rPr lang="en-US" dirty="0"/>
              <a:t>School of Language Arts and Education (4) </a:t>
            </a:r>
          </a:p>
          <a:p>
            <a:pPr marL="514350" indent="-285750">
              <a:spcBef>
                <a:spcPts val="0"/>
              </a:spcBef>
              <a:tabLst>
                <a:tab pos="914400" algn="l"/>
              </a:tabLst>
            </a:pP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Family &amp; Consumer Science (1) and Lit &amp; Lang (4)</a:t>
            </a:r>
            <a:endParaRPr lang="en-US" dirty="0"/>
          </a:p>
          <a:p>
            <a:r>
              <a:rPr lang="en-US" dirty="0"/>
              <a:t>School of Fitness and Health Professions (2) </a:t>
            </a:r>
          </a:p>
          <a:p>
            <a:pPr marL="514350" indent="-285750">
              <a:spcBef>
                <a:spcPts val="0"/>
              </a:spcBef>
              <a:tabLst>
                <a:tab pos="914400" algn="l"/>
              </a:tabLst>
            </a:pP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Allied Health (2) and Physical &amp; Health Education (1)</a:t>
            </a:r>
            <a:endParaRPr lang="en-US" dirty="0"/>
          </a:p>
          <a:p>
            <a:r>
              <a:rPr lang="en-US" dirty="0"/>
              <a:t>School of Science, Engineering, &amp; Mathematics (4)</a:t>
            </a:r>
          </a:p>
          <a:p>
            <a:r>
              <a:rPr lang="en-US" dirty="0"/>
              <a:t>School of Industry and Trade &amp; School of Public Safety (1)</a:t>
            </a:r>
          </a:p>
          <a:p>
            <a:r>
              <a:rPr lang="en-US" dirty="0"/>
              <a:t>Senator-at-Large (2)</a:t>
            </a:r>
          </a:p>
          <a:p>
            <a:r>
              <a:rPr lang="en-US" dirty="0"/>
              <a:t>PT-at-Large (2)</a:t>
            </a:r>
          </a:p>
          <a:p>
            <a:r>
              <a:rPr lang="en-US" b="1" dirty="0"/>
              <a:t>TOTAL 27 Senators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C6BB16-38E9-214C-AF69-5415CD958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4199" y="799636"/>
            <a:ext cx="4270248" cy="704087"/>
          </a:xfrm>
        </p:spPr>
        <p:txBody>
          <a:bodyPr/>
          <a:lstStyle/>
          <a:p>
            <a:r>
              <a:rPr lang="en-US" dirty="0"/>
              <a:t>By School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83282F-4649-3143-95BD-BDCDB9893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167" y="142888"/>
            <a:ext cx="8132064" cy="759936"/>
          </a:xfrm>
        </p:spPr>
        <p:txBody>
          <a:bodyPr>
            <a:normAutofit fontScale="90000"/>
          </a:bodyPr>
          <a:lstStyle/>
          <a:p>
            <a:r>
              <a:rPr lang="en-US" dirty="0"/>
              <a:t>Breakdown of senate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08879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8F497-8F9D-3140-B73B-3C329980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0211"/>
            <a:ext cx="7729728" cy="1128803"/>
          </a:xfrm>
        </p:spPr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CF361-B901-BC4C-AE64-59151AFDF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8741" y="1701383"/>
            <a:ext cx="8229599" cy="5014209"/>
          </a:xfrm>
        </p:spPr>
        <p:txBody>
          <a:bodyPr>
            <a:normAutofit/>
          </a:bodyPr>
          <a:lstStyle/>
          <a:p>
            <a:r>
              <a:rPr lang="en-US" dirty="0"/>
              <a:t>Under Temporary Structure (If Approved by Senate)</a:t>
            </a:r>
          </a:p>
          <a:p>
            <a:pPr lvl="1"/>
            <a:r>
              <a:rPr lang="en-US" dirty="0"/>
              <a:t>Do we want to maintain our current 29 members until we complete our permanent restructuring plan?</a:t>
            </a:r>
          </a:p>
          <a:p>
            <a:pPr lvl="2"/>
            <a:r>
              <a:rPr lang="en-US" dirty="0"/>
              <a:t>If so, how?</a:t>
            </a:r>
          </a:p>
          <a:p>
            <a:pPr lvl="3"/>
            <a:r>
              <a:rPr lang="en-US" dirty="0"/>
              <a:t>Add 2 additional FT at-large positions</a:t>
            </a:r>
          </a:p>
          <a:p>
            <a:pPr lvl="3"/>
            <a:r>
              <a:rPr lang="en-US" dirty="0"/>
              <a:t>Add a temporary representative to each of the two impacted areas</a:t>
            </a:r>
          </a:p>
          <a:p>
            <a:pPr lvl="4"/>
            <a:r>
              <a:rPr lang="en-US" dirty="0"/>
              <a:t>School of Language Arts and Education </a:t>
            </a:r>
          </a:p>
          <a:p>
            <a:pPr lvl="4"/>
            <a:r>
              <a:rPr lang="en-US" dirty="0"/>
              <a:t>School of Fitness and Health Professions </a:t>
            </a:r>
          </a:p>
          <a:p>
            <a:r>
              <a:rPr lang="en-US" dirty="0"/>
              <a:t>General Considerations</a:t>
            </a:r>
          </a:p>
          <a:p>
            <a:pPr lvl="1"/>
            <a:r>
              <a:rPr lang="en-US" dirty="0"/>
              <a:t>Who represents our articulation officer?</a:t>
            </a:r>
          </a:p>
          <a:p>
            <a:pPr lvl="1"/>
            <a:r>
              <a:rPr lang="en-US" dirty="0"/>
              <a:t>1 for 10 formula</a:t>
            </a:r>
          </a:p>
          <a:p>
            <a:pPr lvl="1"/>
            <a:r>
              <a:rPr lang="en-US" dirty="0"/>
              <a:t>Election Processes</a:t>
            </a:r>
          </a:p>
          <a:p>
            <a:pPr lvl="1"/>
            <a:r>
              <a:rPr lang="en-US" dirty="0"/>
              <a:t>Other considerations?</a:t>
            </a:r>
          </a:p>
        </p:txBody>
      </p:sp>
    </p:spTree>
    <p:extLst>
      <p:ext uri="{BB962C8B-B14F-4D97-AF65-F5344CB8AC3E}">
        <p14:creationId xmlns:p14="http://schemas.microsoft.com/office/powerpoint/2010/main" val="13916906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{BE69DEA8-5C17-8549-87A9-5B3965EA3F10}tf10001120</Template>
  <TotalTime>128</TotalTime>
  <Words>409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Parcel</vt:lpstr>
      <vt:lpstr>MJC academic Senate</vt:lpstr>
      <vt:lpstr>Current Proportional Representation</vt:lpstr>
      <vt:lpstr>Elected Positions</vt:lpstr>
      <vt:lpstr>Breakdown of senate representation</vt:lpstr>
      <vt:lpstr>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Aishah Saleh</dc:creator>
  <cp:lastModifiedBy>Kelly Addington</cp:lastModifiedBy>
  <cp:revision>7</cp:revision>
  <dcterms:created xsi:type="dcterms:W3CDTF">2022-09-22T18:45:44Z</dcterms:created>
  <dcterms:modified xsi:type="dcterms:W3CDTF">2022-09-28T21:33:12Z</dcterms:modified>
</cp:coreProperties>
</file>