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3" r:id="rId4"/>
    <p:sldId id="261" r:id="rId5"/>
    <p:sldId id="257" r:id="rId6"/>
    <p:sldId id="270" r:id="rId7"/>
    <p:sldId id="272" r:id="rId8"/>
    <p:sldId id="264" r:id="rId9"/>
    <p:sldId id="259" r:id="rId10"/>
    <p:sldId id="266" r:id="rId11"/>
    <p:sldId id="269" r:id="rId12"/>
    <p:sldId id="260" r:id="rId13"/>
    <p:sldId id="26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9C6671-F358-4E1D-9713-BA9688F06265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7A0955-315F-46FB-852A-8E2C7252C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9DFD0-F0D4-4BBE-97AA-519FC9F49C4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Services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7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9DFD0-F0D4-4BBE-97AA-519FC9F49C4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Services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1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9DFD0-F0D4-4BBE-97AA-519FC9F49C4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Services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0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92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75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4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1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53200" y="1981200"/>
            <a:ext cx="4927600" cy="4114800"/>
          </a:xfrm>
        </p:spPr>
        <p:txBody>
          <a:bodyPr rtlCol="0">
            <a:normAutofit/>
          </a:bodyPr>
          <a:lstStyle/>
          <a:p>
            <a:pPr lvl="0"/>
            <a:endParaRPr lang="es-MX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B0B1-51C4-4231-8ADD-7260FD4ACB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147656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1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6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6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1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6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2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923D-6950-49B9-980B-872B7A305AB3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4BFF3C-D35B-4711-BFD7-4DBE9EB2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5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.csac.ca.gov/" TargetMode="External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lds.ed.gov/nslds_S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93298"/>
            <a:ext cx="8915399" cy="53915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Services</a:t>
            </a:r>
            <a:br>
              <a:rPr lang="en-US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Peggy Fikse – </a:t>
            </a:r>
            <a:r>
              <a:rPr lang="en-US" sz="3200" dirty="0" smtClean="0"/>
              <a:t>Director Student Financial Services 	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On Both Campuses we serve:</a:t>
            </a:r>
            <a:br>
              <a:rPr lang="en-US" sz="3200" dirty="0" smtClean="0"/>
            </a:br>
            <a:r>
              <a:rPr lang="en-US" sz="3200" dirty="0" smtClean="0"/>
              <a:t>Admissions and Records; Financial Aid and Assessment </a:t>
            </a:r>
            <a:br>
              <a:rPr lang="en-US" sz="3200" dirty="0" smtClean="0"/>
            </a:br>
            <a:r>
              <a:rPr lang="en-US" sz="3200" dirty="0" smtClean="0"/>
              <a:t>East  --  Student Service Building</a:t>
            </a:r>
            <a:br>
              <a:rPr lang="en-US" sz="3200" dirty="0" smtClean="0"/>
            </a:br>
            <a:r>
              <a:rPr lang="en-US" sz="3200" dirty="0" smtClean="0"/>
              <a:t>West --  Yosemite Hall – first floor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3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This Year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390441" y="2777706"/>
            <a:ext cx="6422005" cy="32471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Bog Name change – CCPG = Calif College Promise Grant </a:t>
            </a:r>
            <a:endParaRPr lang="en-US" sz="2100" b="1" dirty="0">
              <a:solidFill>
                <a:schemeClr val="tx1"/>
              </a:solidFill>
            </a:endParaRPr>
          </a:p>
          <a:p>
            <a:endParaRPr lang="en-US" sz="2100" b="1" dirty="0">
              <a:solidFill>
                <a:srgbClr val="7030A0"/>
              </a:solidFill>
            </a:endParaRPr>
          </a:p>
          <a:p>
            <a:r>
              <a:rPr lang="en-US" sz="2100" b="1" dirty="0" smtClean="0">
                <a:solidFill>
                  <a:schemeClr val="tx1"/>
                </a:solidFill>
              </a:rPr>
              <a:t>Calif College Completion Grant </a:t>
            </a:r>
            <a:endParaRPr lang="en-US" sz="2100" b="1" dirty="0">
              <a:solidFill>
                <a:schemeClr val="tx1"/>
              </a:solidFill>
            </a:endParaRPr>
          </a:p>
          <a:p>
            <a:endParaRPr lang="en-US" sz="2100" b="1" dirty="0">
              <a:solidFill>
                <a:srgbClr val="7030A0"/>
              </a:solidFill>
            </a:endParaRPr>
          </a:p>
          <a:p>
            <a:endParaRPr lang="en-US" sz="2100" b="1" dirty="0">
              <a:solidFill>
                <a:srgbClr val="7030A0"/>
              </a:solidFill>
            </a:endParaRPr>
          </a:p>
          <a:p>
            <a:endParaRPr lang="en-US" sz="2100" b="1" dirty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5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470140"/>
          </a:xfrm>
        </p:spPr>
        <p:txBody>
          <a:bodyPr/>
          <a:lstStyle/>
          <a:p>
            <a:r>
              <a:rPr lang="en-US" dirty="0" smtClean="0"/>
              <a:t>California Promise  =  AB 19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378519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First time to college</a:t>
            </a:r>
          </a:p>
          <a:p>
            <a:r>
              <a:rPr lang="en-US" sz="1600" b="1" dirty="0" smtClean="0"/>
              <a:t>Full Time enrollment</a:t>
            </a:r>
          </a:p>
          <a:p>
            <a:r>
              <a:rPr lang="en-US" sz="1600" b="1" dirty="0" smtClean="0"/>
              <a:t>1 full year of tuition waved </a:t>
            </a:r>
          </a:p>
          <a:p>
            <a:r>
              <a:rPr lang="en-US" sz="1600" b="1" dirty="0" smtClean="0"/>
              <a:t>But ……   requires MJC to offer student loans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789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1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633046"/>
            <a:ext cx="9466385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START DATES  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FAFSA</a:t>
            </a:r>
          </a:p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Free Application for Federal Student Aid</a:t>
            </a:r>
          </a:p>
          <a:p>
            <a:pPr algn="ctr">
              <a:defRPr/>
            </a:pPr>
            <a:r>
              <a:rPr lang="en-US" sz="3600" dirty="0">
                <a:ln w="1905"/>
                <a:cs typeface="Arial" pitchFamily="34" charset="0"/>
                <a:hlinkClick r:id="rId2"/>
              </a:rPr>
              <a:t>www.fafsa.gov</a:t>
            </a:r>
            <a:endParaRPr lang="en-US" sz="3600" dirty="0">
              <a:ln w="1905"/>
              <a:cs typeface="Arial" pitchFamily="34" charset="0"/>
            </a:endParaRPr>
          </a:p>
          <a:p>
            <a:pPr algn="ctr">
              <a:defRPr/>
            </a:pPr>
            <a:r>
              <a:rPr lang="en-US" sz="7200" b="1" dirty="0" smtClean="0">
                <a:ln w="1905"/>
                <a:solidFill>
                  <a:srgbClr val="FF0000"/>
                </a:solidFill>
                <a:cs typeface="Arial" pitchFamily="34" charset="0"/>
              </a:rPr>
              <a:t>Apply </a:t>
            </a:r>
            <a:r>
              <a:rPr lang="en-US" sz="7200" b="1" dirty="0">
                <a:ln w="1905"/>
                <a:solidFill>
                  <a:srgbClr val="FF0000"/>
                </a:solidFill>
                <a:cs typeface="Arial" pitchFamily="34" charset="0"/>
              </a:rPr>
              <a:t>October 1</a:t>
            </a:r>
            <a:r>
              <a:rPr lang="en-US" sz="7200" b="1" baseline="30000" dirty="0">
                <a:ln w="1905"/>
                <a:solidFill>
                  <a:srgbClr val="FF0000"/>
                </a:solidFill>
                <a:cs typeface="Arial" pitchFamily="34" charset="0"/>
              </a:rPr>
              <a:t>st</a:t>
            </a:r>
          </a:p>
          <a:p>
            <a:pPr algn="ctr">
              <a:defRPr/>
            </a:pPr>
            <a:r>
              <a:rPr lang="en-US" sz="3600" b="1" dirty="0" smtClean="0">
                <a:cs typeface="Arial" panose="020B0604020202020204" pitchFamily="34" charset="0"/>
              </a:rPr>
              <a:t>CADAA</a:t>
            </a:r>
            <a:r>
              <a:rPr lang="en-US" sz="3600" b="1" dirty="0">
                <a:cs typeface="Arial" panose="020B0604020202020204" pitchFamily="34" charset="0"/>
              </a:rPr>
              <a:t/>
            </a:r>
            <a:br>
              <a:rPr lang="en-US" sz="3600" b="1" dirty="0">
                <a:cs typeface="Arial" panose="020B0604020202020204" pitchFamily="34" charset="0"/>
              </a:rPr>
            </a:br>
            <a:r>
              <a:rPr lang="en-US" sz="3600" b="1" dirty="0">
                <a:cs typeface="Arial" panose="020B0604020202020204" pitchFamily="34" charset="0"/>
              </a:rPr>
              <a:t>The California Dream Act Application</a:t>
            </a:r>
          </a:p>
          <a:p>
            <a:pPr algn="ctr">
              <a:defRPr/>
            </a:pPr>
            <a:r>
              <a:rPr lang="en-US" sz="3600" dirty="0">
                <a:ln w="1905"/>
                <a:cs typeface="Arial" pitchFamily="34" charset="0"/>
                <a:hlinkClick r:id="rId3"/>
              </a:rPr>
              <a:t>https://dream.csac.ca.gov/</a:t>
            </a:r>
            <a:endParaRPr lang="en-US" sz="3600" dirty="0">
              <a:ln w="1905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Please encourage students to apply!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r>
              <a:rPr lang="en-US" sz="7200" b="1" dirty="0">
                <a:ln w="1905"/>
                <a:cs typeface="Arial" pitchFamily="34" charset="0"/>
              </a:rPr>
              <a:t> </a:t>
            </a:r>
            <a:endParaRPr lang="en-US" sz="7200" b="1" dirty="0"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200" dirty="0">
              <a:ln w="1905"/>
              <a:cs typeface="Arial" pitchFamily="34" charset="0"/>
            </a:endParaRPr>
          </a:p>
          <a:p>
            <a:pPr algn="ctr"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4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Aid Overview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70" y="1314451"/>
            <a:ext cx="9114642" cy="54831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4500" b="1" dirty="0">
                <a:solidFill>
                  <a:schemeClr val="tx1"/>
                </a:solidFill>
              </a:rPr>
              <a:t>Type of Awards:</a:t>
            </a:r>
          </a:p>
          <a:p>
            <a:r>
              <a:rPr lang="en-US" sz="4500" b="1" dirty="0">
                <a:solidFill>
                  <a:schemeClr val="tx1"/>
                </a:solidFill>
              </a:rPr>
              <a:t>Fee </a:t>
            </a:r>
            <a:r>
              <a:rPr lang="en-US" sz="4500" b="1" dirty="0" smtClean="0">
                <a:solidFill>
                  <a:schemeClr val="tx1"/>
                </a:solidFill>
              </a:rPr>
              <a:t>Waivers  80 % of MJC students receive the Fee Waiver </a:t>
            </a:r>
            <a:endParaRPr lang="en-US" sz="4500" b="1" dirty="0">
              <a:solidFill>
                <a:schemeClr val="tx1"/>
              </a:solidFill>
            </a:endParaRPr>
          </a:p>
          <a:p>
            <a:pPr lvl="1"/>
            <a:r>
              <a:rPr lang="en-US" sz="4500" b="1" strike="sngStrike" dirty="0">
                <a:solidFill>
                  <a:schemeClr val="tx1"/>
                </a:solidFill>
              </a:rPr>
              <a:t>Board of Governors Fee </a:t>
            </a:r>
            <a:r>
              <a:rPr lang="en-US" sz="4500" b="1" strike="sngStrike" dirty="0" smtClean="0">
                <a:solidFill>
                  <a:schemeClr val="tx1"/>
                </a:solidFill>
              </a:rPr>
              <a:t>Waiver </a:t>
            </a:r>
            <a:r>
              <a:rPr lang="en-US" sz="4500" b="1" dirty="0" smtClean="0">
                <a:solidFill>
                  <a:schemeClr val="tx1"/>
                </a:solidFill>
              </a:rPr>
              <a:t>– Now</a:t>
            </a:r>
          </a:p>
          <a:p>
            <a:pPr lvl="1"/>
            <a:r>
              <a:rPr lang="en-US" sz="4500" b="1" dirty="0" smtClean="0">
                <a:solidFill>
                  <a:schemeClr val="tx1"/>
                </a:solidFill>
              </a:rPr>
              <a:t>California College Promise Grant – CCPG  /Waives Tuition ONLY</a:t>
            </a:r>
          </a:p>
          <a:p>
            <a:pPr lvl="2"/>
            <a:r>
              <a:rPr lang="en-US" sz="4300" b="1" dirty="0" smtClean="0">
                <a:solidFill>
                  <a:schemeClr val="tx1"/>
                </a:solidFill>
              </a:rPr>
              <a:t>For students enrolled 12 units and first time at MJC   </a:t>
            </a:r>
            <a:endParaRPr lang="en-US" sz="4300" b="1" dirty="0">
              <a:solidFill>
                <a:schemeClr val="tx1"/>
              </a:solidFill>
            </a:endParaRPr>
          </a:p>
          <a:p>
            <a:r>
              <a:rPr lang="en-US" sz="4500" b="1" dirty="0" smtClean="0">
                <a:solidFill>
                  <a:schemeClr val="tx1"/>
                </a:solidFill>
              </a:rPr>
              <a:t>Other State Grants-</a:t>
            </a:r>
            <a:endParaRPr lang="en-US" sz="4500" b="1" dirty="0">
              <a:solidFill>
                <a:schemeClr val="tx1"/>
              </a:solidFill>
            </a:endParaRPr>
          </a:p>
          <a:p>
            <a:pPr lvl="1"/>
            <a:r>
              <a:rPr lang="en-US" sz="4500" b="1" dirty="0" smtClean="0">
                <a:solidFill>
                  <a:schemeClr val="tx1"/>
                </a:solidFill>
              </a:rPr>
              <a:t>Cal </a:t>
            </a:r>
            <a:r>
              <a:rPr lang="en-US" sz="4500" b="1" dirty="0">
                <a:solidFill>
                  <a:schemeClr val="tx1"/>
                </a:solidFill>
              </a:rPr>
              <a:t>Grant</a:t>
            </a:r>
          </a:p>
          <a:p>
            <a:pPr lvl="2"/>
            <a:r>
              <a:rPr lang="en-US" sz="4500" b="1" dirty="0">
                <a:solidFill>
                  <a:schemeClr val="tx1"/>
                </a:solidFill>
              </a:rPr>
              <a:t>Cal Grant B maximum award $ </a:t>
            </a:r>
            <a:r>
              <a:rPr lang="en-US" sz="4500" b="1" dirty="0" smtClean="0">
                <a:solidFill>
                  <a:schemeClr val="tx1"/>
                </a:solidFill>
              </a:rPr>
              <a:t>$1,672  Full-time</a:t>
            </a:r>
          </a:p>
          <a:p>
            <a:pPr lvl="2"/>
            <a:endParaRPr lang="en-US" sz="4500" b="1" dirty="0">
              <a:solidFill>
                <a:schemeClr val="tx1"/>
              </a:solidFill>
            </a:endParaRPr>
          </a:p>
          <a:p>
            <a:pPr lvl="2"/>
            <a:r>
              <a:rPr lang="en-US" sz="4500" b="1" dirty="0">
                <a:solidFill>
                  <a:schemeClr val="tx1"/>
                </a:solidFill>
              </a:rPr>
              <a:t>Cal Grant C maximum award $ </a:t>
            </a:r>
            <a:r>
              <a:rPr lang="en-US" sz="4500" b="1" dirty="0" smtClean="0">
                <a:solidFill>
                  <a:schemeClr val="tx1"/>
                </a:solidFill>
              </a:rPr>
              <a:t>1,094  </a:t>
            </a:r>
          </a:p>
          <a:p>
            <a:pPr lvl="2"/>
            <a:endParaRPr lang="en-US" sz="4500" b="1" dirty="0">
              <a:solidFill>
                <a:schemeClr val="tx1"/>
              </a:solidFill>
            </a:endParaRPr>
          </a:p>
          <a:p>
            <a:pPr lvl="2"/>
            <a:r>
              <a:rPr lang="en-US" sz="4500" b="1" dirty="0">
                <a:solidFill>
                  <a:schemeClr val="tx1"/>
                </a:solidFill>
              </a:rPr>
              <a:t>FTSSG  - Enrolled in 12 units plus </a:t>
            </a:r>
            <a:r>
              <a:rPr lang="en-US" sz="4500" b="1" dirty="0" smtClean="0">
                <a:solidFill>
                  <a:schemeClr val="tx1"/>
                </a:solidFill>
              </a:rPr>
              <a:t>&amp; receiving Cal </a:t>
            </a:r>
            <a:r>
              <a:rPr lang="en-US" sz="4500" b="1" dirty="0">
                <a:solidFill>
                  <a:schemeClr val="tx1"/>
                </a:solidFill>
              </a:rPr>
              <a:t>Grant  </a:t>
            </a:r>
            <a:endParaRPr lang="en-US" sz="4500" b="1" dirty="0" smtClean="0">
              <a:solidFill>
                <a:schemeClr val="tx1"/>
              </a:solidFill>
            </a:endParaRPr>
          </a:p>
          <a:p>
            <a:pPr lvl="2"/>
            <a:endParaRPr lang="en-US" sz="4500" b="1" dirty="0" smtClean="0">
              <a:solidFill>
                <a:schemeClr val="tx1"/>
              </a:solidFill>
            </a:endParaRPr>
          </a:p>
          <a:p>
            <a:pPr lvl="2"/>
            <a:r>
              <a:rPr lang="en-US" sz="4500" b="1" dirty="0" smtClean="0">
                <a:solidFill>
                  <a:schemeClr val="tx1"/>
                </a:solidFill>
              </a:rPr>
              <a:t>CCCG – Calif College Completion Grant - $1,500 Academic Year 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554747"/>
            <a:ext cx="8915400" cy="812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Focus Groups 	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098211"/>
            <a:ext cx="8915400" cy="1535501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Foster Youth   - Chafee Grant</a:t>
            </a:r>
          </a:p>
          <a:p>
            <a:r>
              <a:rPr lang="en-US" sz="1600" b="1" dirty="0" smtClean="0"/>
              <a:t>Dreamers – 1 Time Emergency fund</a:t>
            </a:r>
          </a:p>
          <a:p>
            <a:r>
              <a:rPr lang="en-US" sz="1600" b="1" dirty="0" smtClean="0"/>
              <a:t>Homeless – Priority Fee Waiver if documented homelessness </a:t>
            </a:r>
          </a:p>
          <a:p>
            <a:r>
              <a:rPr lang="en-US" sz="1600" b="1" dirty="0" smtClean="0"/>
              <a:t>Dependency Overrides 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8" b="16828"/>
          <a:stretch>
            <a:fillRect/>
          </a:stretch>
        </p:blipFill>
        <p:spPr>
          <a:xfrm>
            <a:off x="3191773" y="1289001"/>
            <a:ext cx="6675785" cy="2886184"/>
          </a:xfrm>
        </p:spPr>
      </p:pic>
    </p:spTree>
    <p:extLst>
      <p:ext uri="{BB962C8B-B14F-4D97-AF65-F5344CB8AC3E}">
        <p14:creationId xmlns:p14="http://schemas.microsoft.com/office/powerpoint/2010/main" val="378115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61522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Funds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>Federal Pell </a:t>
            </a:r>
            <a:br>
              <a:rPr lang="en-US" sz="2200" b="1" dirty="0" smtClean="0"/>
            </a:br>
            <a:r>
              <a:rPr lang="en-US" sz="1800" dirty="0"/>
              <a:t>	</a:t>
            </a:r>
            <a:r>
              <a:rPr lang="en-US" sz="2000" dirty="0" smtClean="0"/>
              <a:t>Need based &amp; refund based on unit load at time of disbursement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b="1" dirty="0" smtClean="0"/>
              <a:t>17 – 18  $ 5,920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b="1" dirty="0" smtClean="0"/>
              <a:t>18 – 19  $5,950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Unit Load:</a:t>
            </a:r>
            <a:br>
              <a:rPr lang="en-US" sz="2000" b="1" dirty="0" smtClean="0"/>
            </a:br>
            <a:r>
              <a:rPr lang="en-US" sz="2000" dirty="0"/>
              <a:t>	</a:t>
            </a:r>
            <a:r>
              <a:rPr lang="en-US" sz="2000" dirty="0" smtClean="0"/>
              <a:t>12 +      		= Full Time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11.5 – 9   	= Three-quarter time 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  8.5 – 6	 	= Half- time  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  5.5 - .50</a:t>
            </a:r>
            <a:r>
              <a:rPr lang="en-US" sz="2000" dirty="0"/>
              <a:t>	</a:t>
            </a:r>
            <a:r>
              <a:rPr lang="en-US" sz="2000" dirty="0" smtClean="0"/>
              <a:t>= Less than ½ time 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Additional Aid:   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b="1" dirty="0" smtClean="0"/>
              <a:t>Federal Work Study </a:t>
            </a:r>
            <a:r>
              <a:rPr lang="en-US" sz="2000" dirty="0" smtClean="0"/>
              <a:t>– must turn in pay claim = hours worked 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b="1" dirty="0" smtClean="0"/>
              <a:t>SEOG</a:t>
            </a:r>
            <a:r>
              <a:rPr lang="en-US" sz="2000" dirty="0" smtClean="0"/>
              <a:t> = Supplemental Educational Opportunity Grant $1,000 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1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923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Return to Title IV   (R2T4)</a:t>
            </a:r>
            <a:br>
              <a:rPr lang="en-US" dirty="0" smtClean="0"/>
            </a:br>
            <a:r>
              <a:rPr lang="en-US" sz="1600" dirty="0" smtClean="0">
                <a:latin typeface="Georgia" panose="02040502050405020303" pitchFamily="18" charset="0"/>
              </a:rPr>
              <a:t>  </a:t>
            </a:r>
            <a:r>
              <a:rPr lang="en-US" sz="1800" dirty="0" smtClean="0">
                <a:latin typeface="Georgia" panose="02040502050405020303" pitchFamily="18" charset="0"/>
              </a:rPr>
              <a:t>A student who receives federal financial assistance and withdraws from all of their classes before completing more than 60% of the semester will be required to return any unearned federal funds.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>  	Have students check with financial aid before dropping classes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</a:rPr>
              <a:t/>
            </a:r>
            <a:br>
              <a:rPr lang="en-US" sz="1800" dirty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>	May owe funding back and/or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</a:rPr>
              <a:t>	</a:t>
            </a:r>
            <a:r>
              <a:rPr lang="en-US" sz="1800" dirty="0" smtClean="0">
                <a:latin typeface="Georgia" panose="02040502050405020303" pitchFamily="18" charset="0"/>
              </a:rPr>
              <a:t>May no longer meet Satisfactory Academic Progress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</a:rPr>
              <a:t/>
            </a:r>
            <a:br>
              <a:rPr lang="en-US" sz="1800" dirty="0">
                <a:latin typeface="Georgia" panose="02040502050405020303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college could be liable in paying the students debt.  To lower what the college owes:</a:t>
            </a:r>
            <a:b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Keep an attendance roster</a:t>
            </a:r>
            <a:b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Drop students from roster right away</a:t>
            </a:r>
            <a:b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Do not wait until census to drop students from the course</a:t>
            </a:r>
            <a:b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Last day of ATTENDANCE is important to our reporting – please post LOA </a:t>
            </a:r>
            <a:b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PLEASE DROP STUDENTS BEFORE THE REFUND DATE IF APPLICABLE </a:t>
            </a:r>
            <a:br>
              <a:rPr lang="en-US" sz="180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Questions regarding R2T4 / overpayments = Kristina Godinez  ext.  575-7702</a:t>
            </a: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</a:rPr>
              <a:t/>
            </a:r>
            <a:br>
              <a:rPr lang="en-US" sz="1800" dirty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>	</a:t>
            </a:r>
            <a:r>
              <a:rPr lang="en-US" sz="1800" dirty="0">
                <a:latin typeface="Georgia" panose="02040502050405020303" pitchFamily="18" charset="0"/>
              </a:rPr>
              <a:t/>
            </a:r>
            <a:br>
              <a:rPr lang="en-US" sz="1800" dirty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</a:rPr>
              <a:t/>
            </a:r>
            <a:br>
              <a:rPr lang="en-US" sz="1800" dirty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</a:rPr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2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8414" y="808264"/>
            <a:ext cx="8343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Notes on Student Attendance: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Students are funded / when eligible for repeated courses that they fail – No Limit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For Federal eligibility a “D” grade is passing and once a student passes a course they are not eligible for funding for that course again.  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3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Academic Progress (SAP)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32" y="1725283"/>
            <a:ext cx="9175480" cy="490843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/>
              <a:t>Qualitative Requirements: </a:t>
            </a:r>
          </a:p>
          <a:p>
            <a:pPr lvl="1"/>
            <a:r>
              <a:rPr lang="en-US" sz="2600" b="1" dirty="0"/>
              <a:t>All financial aid students are required to maintain a minimum cumulative GPA of at least </a:t>
            </a:r>
            <a:r>
              <a:rPr lang="en-US" sz="2600" b="1" dirty="0">
                <a:solidFill>
                  <a:srgbClr val="FF0000"/>
                </a:solidFill>
              </a:rPr>
              <a:t>2.0</a:t>
            </a:r>
            <a:r>
              <a:rPr lang="en-US" sz="2600" b="1" dirty="0"/>
              <a:t>.</a:t>
            </a:r>
          </a:p>
          <a:p>
            <a:r>
              <a:rPr lang="en-US" sz="2600" b="1" dirty="0"/>
              <a:t>Quantitative Requirements: </a:t>
            </a:r>
          </a:p>
          <a:p>
            <a:pPr lvl="1"/>
            <a:r>
              <a:rPr lang="en-US" sz="2600" b="1" dirty="0"/>
              <a:t>Maximum time frame: Financial aid students are expected to complete their program of student with </a:t>
            </a:r>
            <a:r>
              <a:rPr lang="en-US" sz="2600" b="1" dirty="0">
                <a:solidFill>
                  <a:srgbClr val="FF0000"/>
                </a:solidFill>
              </a:rPr>
              <a:t>150%</a:t>
            </a:r>
            <a:r>
              <a:rPr lang="en-US" sz="2600" b="1" dirty="0"/>
              <a:t> of the published length of the program. </a:t>
            </a:r>
            <a:r>
              <a:rPr lang="en-US" sz="2600" b="1" dirty="0" smtClean="0">
                <a:solidFill>
                  <a:srgbClr val="FF0000"/>
                </a:solidFill>
              </a:rPr>
              <a:t>90 </a:t>
            </a:r>
            <a:r>
              <a:rPr lang="en-US" sz="2600" b="1" dirty="0" smtClean="0"/>
              <a:t>attempted units </a:t>
            </a:r>
            <a:endParaRPr lang="en-US" sz="2600" b="1" dirty="0"/>
          </a:p>
          <a:p>
            <a:pPr lvl="1"/>
            <a:r>
              <a:rPr lang="en-US" sz="2600" b="1" dirty="0"/>
              <a:t>Pace of progression: Financial aid students are expected to have completed at least </a:t>
            </a:r>
            <a:r>
              <a:rPr lang="en-US" sz="2600" b="1" dirty="0">
                <a:solidFill>
                  <a:srgbClr val="FF0000"/>
                </a:solidFill>
              </a:rPr>
              <a:t>67%</a:t>
            </a:r>
            <a:r>
              <a:rPr lang="en-US" sz="2600" b="1" dirty="0"/>
              <a:t> of all units attempted. </a:t>
            </a:r>
          </a:p>
          <a:p>
            <a:r>
              <a:rPr lang="en-US" sz="2600" b="1" dirty="0"/>
              <a:t>Lifetime Eligibility Used (LEU)</a:t>
            </a:r>
          </a:p>
          <a:p>
            <a:pPr lvl="1"/>
            <a:r>
              <a:rPr lang="en-US" sz="2600" b="1" dirty="0"/>
              <a:t>Federal law limits the amount of Federal Pell Grant Funds a student may receive over your lifetime which is equivalent to six years of full Pell Grant Funding</a:t>
            </a:r>
            <a:r>
              <a:rPr lang="en-US" sz="2600" b="1" dirty="0" smtClean="0"/>
              <a:t>.  600% </a:t>
            </a:r>
            <a:endParaRPr lang="en-US" sz="2600" b="1" dirty="0"/>
          </a:p>
          <a:p>
            <a:pPr lvl="1"/>
            <a:r>
              <a:rPr lang="en-US" sz="2600" b="1" dirty="0"/>
              <a:t>Students can view their own LEU by using the following: </a:t>
            </a:r>
          </a:p>
          <a:p>
            <a:pPr marL="594360" lvl="2" indent="0" algn="ctr">
              <a:buNone/>
            </a:pPr>
            <a:r>
              <a:rPr lang="en-US" sz="2600" b="1" dirty="0">
                <a:hlinkClick r:id="rId3"/>
              </a:rPr>
              <a:t>https://www.nslds.ed.gov/nslds_SA/</a:t>
            </a:r>
            <a:endParaRPr lang="en-US" sz="2600" b="1" dirty="0"/>
          </a:p>
          <a:p>
            <a:pPr lvl="2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033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3623094"/>
            <a:ext cx="8915400" cy="229462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Approved – fund a semester then re-review</a:t>
            </a:r>
          </a:p>
          <a:p>
            <a:endParaRPr lang="en-US" sz="1800" b="1" dirty="0">
              <a:solidFill>
                <a:srgbClr val="7030A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Denied</a:t>
            </a:r>
            <a:r>
              <a:rPr lang="en-US" sz="1800" b="1" dirty="0" smtClean="0">
                <a:solidFill>
                  <a:srgbClr val="7030A0"/>
                </a:solidFill>
              </a:rPr>
              <a:t>  -  </a:t>
            </a:r>
            <a:r>
              <a:rPr lang="en-US" sz="1800" b="1" dirty="0" smtClean="0">
                <a:solidFill>
                  <a:srgbClr val="FF0000"/>
                </a:solidFill>
              </a:rPr>
              <a:t>must meet standards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r="10823"/>
          <a:stretch>
            <a:fillRect/>
          </a:stretch>
        </p:blipFill>
        <p:spPr>
          <a:xfrm>
            <a:off x="2898475" y="399514"/>
            <a:ext cx="5888816" cy="2546292"/>
          </a:xfrm>
        </p:spPr>
      </p:pic>
    </p:spTree>
    <p:extLst>
      <p:ext uri="{BB962C8B-B14F-4D97-AF65-F5344CB8AC3E}">
        <p14:creationId xmlns:p14="http://schemas.microsoft.com/office/powerpoint/2010/main" val="113653066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766</TotalTime>
  <Words>382</Words>
  <Application>Microsoft Office PowerPoint</Application>
  <PresentationFormat>Custom</PresentationFormat>
  <Paragraphs>88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     Student Services Peggy Fikse – Director Student Financial Services    On Both Campuses we serve: Admissions and Records; Financial Aid and Assessment  East  --  Student Service Building West --  Yosemite Hall – first floor    </vt:lpstr>
      <vt:lpstr>PowerPoint Presentation</vt:lpstr>
      <vt:lpstr>Financial Aid Overview</vt:lpstr>
      <vt:lpstr>Focus Groups    </vt:lpstr>
      <vt:lpstr>Federal Funds   Federal Pell   Need based &amp; refund based on unit load at time of disbursement   17 – 18  $ 5,920  18 – 19  $5,950   Unit Load:  12 +        = Full Time  11.5 – 9    = Three-quarter time     8.5 – 6   = Half- time      5.5 - .50 = Less than ½ time   Additional Aid:     Federal Work Study – must turn in pay claim = hours worked    SEOG = Supplemental Educational Opportunity Grant $1,000              </vt:lpstr>
      <vt:lpstr>Return to Title IV   (R2T4)   A student who receives federal financial assistance and withdraws from all of their classes before completing more than 60% of the semester will be required to return any unearned federal funds.     Have students check with financial aid before dropping classes   May owe funding back and/or  May no longer meet Satisfactory Academic Progress   The college could be liable in paying the students debt.  To lower what the college owes:   Keep an attendance roster  Drop students from roster right away  Do not wait until census to drop students from the course  Last day of ATTENDANCE is important to our reporting – please post LOA   PLEASE DROP STUDENTS BEFORE THE REFUND DATE IF APPLICABLE   Questions regarding R2T4 / overpayments = Kristina Godinez  ext.  575-7702          </vt:lpstr>
      <vt:lpstr>PowerPoint Presentation</vt:lpstr>
      <vt:lpstr>Student Academic Progress (SAP) </vt:lpstr>
      <vt:lpstr>PowerPoint Presentation</vt:lpstr>
      <vt:lpstr>New This Year </vt:lpstr>
      <vt:lpstr>California Promise  =  AB 19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Fikse</dc:creator>
  <cp:lastModifiedBy>Heather Townsend</cp:lastModifiedBy>
  <cp:revision>28</cp:revision>
  <cp:lastPrinted>2018-02-20T21:12:32Z</cp:lastPrinted>
  <dcterms:created xsi:type="dcterms:W3CDTF">2018-01-31T22:27:38Z</dcterms:created>
  <dcterms:modified xsi:type="dcterms:W3CDTF">2018-02-22T17:20:09Z</dcterms:modified>
</cp:coreProperties>
</file>