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3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7068" y="3641124"/>
            <a:ext cx="6815669" cy="940026"/>
          </a:xfrm>
        </p:spPr>
        <p:txBody>
          <a:bodyPr/>
          <a:lstStyle/>
          <a:p>
            <a:r>
              <a:rPr lang="en-US" dirty="0" smtClean="0"/>
              <a:t>Club Meetings 101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473" y="1769896"/>
            <a:ext cx="4145421" cy="152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95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Agenda: Adjournment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all business has been </a:t>
            </a:r>
            <a:r>
              <a:rPr lang="en-US" dirty="0" smtClean="0"/>
              <a:t>concluded, </a:t>
            </a:r>
            <a:r>
              <a:rPr lang="en-US" dirty="0" smtClean="0"/>
              <a:t>the chair may ask for a motion to </a:t>
            </a:r>
            <a:r>
              <a:rPr lang="en-US" dirty="0" smtClean="0"/>
              <a:t>adjourn the meeting.  </a:t>
            </a:r>
            <a:r>
              <a:rPr lang="en-US" dirty="0" smtClean="0"/>
              <a:t>This motion requires a second </a:t>
            </a:r>
            <a:r>
              <a:rPr lang="en-US" dirty="0" smtClean="0"/>
              <a:t>and, </a:t>
            </a:r>
            <a:r>
              <a:rPr lang="en-US" dirty="0" smtClean="0"/>
              <a:t>if there are no </a:t>
            </a:r>
            <a:r>
              <a:rPr lang="en-US" dirty="0" smtClean="0"/>
              <a:t>objections, </a:t>
            </a:r>
            <a:r>
              <a:rPr lang="en-US" dirty="0" smtClean="0"/>
              <a:t>the meeting </a:t>
            </a:r>
            <a:r>
              <a:rPr lang="en-US" dirty="0" smtClean="0"/>
              <a:t>may</a:t>
            </a:r>
            <a:r>
              <a:rPr lang="en-US" dirty="0" smtClean="0"/>
              <a:t> </a:t>
            </a:r>
            <a:r>
              <a:rPr lang="en-US" dirty="0" smtClean="0"/>
              <a:t>adjourn. </a:t>
            </a:r>
          </a:p>
          <a:p>
            <a:r>
              <a:rPr lang="en-US" dirty="0" smtClean="0"/>
              <a:t>The time of adjournment should be noted in the minutes.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854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Minutes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Purpose of the Minutes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1600" dirty="0" smtClean="0"/>
              <a:t>-The purpose of </a:t>
            </a:r>
            <a:r>
              <a:rPr lang="en-US" sz="1600" dirty="0" smtClean="0"/>
              <a:t>minutes is </a:t>
            </a:r>
            <a:r>
              <a:rPr lang="en-US" sz="1600" dirty="0" smtClean="0"/>
              <a:t>to provide a written record of what transpired at a meeting.  </a:t>
            </a:r>
            <a:r>
              <a:rPr lang="en-US" sz="1600" dirty="0" smtClean="0"/>
              <a:t>This record keeping </a:t>
            </a:r>
            <a:r>
              <a:rPr lang="en-US" sz="1600" dirty="0" smtClean="0"/>
              <a:t>is </a:t>
            </a:r>
            <a:r>
              <a:rPr lang="en-US" sz="1600" dirty="0" smtClean="0"/>
              <a:t>	important for </a:t>
            </a:r>
            <a:r>
              <a:rPr lang="en-US" sz="1600" dirty="0" smtClean="0"/>
              <a:t>several </a:t>
            </a:r>
            <a:r>
              <a:rPr lang="en-US" sz="1600" dirty="0" smtClean="0"/>
              <a:t>purposes </a:t>
            </a:r>
            <a:r>
              <a:rPr lang="en-US" sz="1600" dirty="0" smtClean="0"/>
              <a:t>that include: being able to keep </a:t>
            </a:r>
            <a:r>
              <a:rPr lang="en-US" sz="1600" dirty="0" smtClean="0"/>
              <a:t>people </a:t>
            </a:r>
            <a:r>
              <a:rPr lang="en-US" sz="1600" dirty="0" smtClean="0"/>
              <a:t>informed who </a:t>
            </a:r>
            <a:r>
              <a:rPr lang="en-US" sz="1600" dirty="0" smtClean="0"/>
              <a:t>were </a:t>
            </a:r>
            <a:r>
              <a:rPr lang="en-US" sz="1600" dirty="0" smtClean="0"/>
              <a:t>not able to attend, </a:t>
            </a:r>
            <a:r>
              <a:rPr lang="en-US" sz="1600" dirty="0" smtClean="0"/>
              <a:t>	having </a:t>
            </a:r>
            <a:r>
              <a:rPr lang="en-US" sz="1600" dirty="0" smtClean="0"/>
              <a:t>a record for </a:t>
            </a:r>
            <a:r>
              <a:rPr lang="en-US" sz="1600" dirty="0" smtClean="0"/>
              <a:t>future </a:t>
            </a:r>
            <a:r>
              <a:rPr lang="en-US" sz="1600" dirty="0" smtClean="0"/>
              <a:t>club members, and the most </a:t>
            </a:r>
            <a:r>
              <a:rPr lang="en-US" sz="1600" dirty="0" smtClean="0"/>
              <a:t>commonly, to conduct business </a:t>
            </a:r>
            <a:r>
              <a:rPr lang="en-US" sz="1600" dirty="0" smtClean="0"/>
              <a:t>at the </a:t>
            </a:r>
            <a:r>
              <a:rPr lang="en-US" sz="1600" dirty="0" smtClean="0"/>
              <a:t>college, </a:t>
            </a:r>
            <a:r>
              <a:rPr lang="en-US" sz="1600" dirty="0" smtClean="0"/>
              <a:t>which </a:t>
            </a:r>
            <a:r>
              <a:rPr lang="en-US" sz="1600" dirty="0" smtClean="0"/>
              <a:t>	</a:t>
            </a:r>
            <a:r>
              <a:rPr lang="en-US" sz="1600" dirty="0" smtClean="0"/>
              <a:t>requires </a:t>
            </a:r>
            <a:r>
              <a:rPr lang="en-US" sz="1600" dirty="0" smtClean="0"/>
              <a:t>a </a:t>
            </a:r>
            <a:r>
              <a:rPr lang="en-US" sz="1600" dirty="0" smtClean="0"/>
              <a:t>copy of </a:t>
            </a:r>
            <a:r>
              <a:rPr lang="en-US" sz="1600" dirty="0" smtClean="0"/>
              <a:t>club minutes</a:t>
            </a:r>
            <a:r>
              <a:rPr lang="en-US" sz="1600" dirty="0" smtClean="0"/>
              <a:t>. </a:t>
            </a:r>
          </a:p>
          <a:p>
            <a:r>
              <a:rPr lang="en-US" b="1" dirty="0" smtClean="0"/>
              <a:t>What </a:t>
            </a:r>
            <a:r>
              <a:rPr lang="en-US" b="1" dirty="0" smtClean="0"/>
              <a:t>is the format of the Minutes?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1600" dirty="0" smtClean="0"/>
              <a:t>-The format </a:t>
            </a:r>
            <a:r>
              <a:rPr lang="en-US" sz="1600" dirty="0" smtClean="0"/>
              <a:t>of the minutes should </a:t>
            </a:r>
            <a:r>
              <a:rPr lang="en-US" sz="1600" dirty="0" smtClean="0"/>
              <a:t>mirror </a:t>
            </a:r>
            <a:r>
              <a:rPr lang="en-US" sz="1600" dirty="0" smtClean="0"/>
              <a:t>the </a:t>
            </a:r>
            <a:r>
              <a:rPr lang="en-US" sz="1600" dirty="0" smtClean="0"/>
              <a:t>format of the </a:t>
            </a:r>
            <a:r>
              <a:rPr lang="en-US" sz="1600" dirty="0" smtClean="0"/>
              <a:t>agenda; </a:t>
            </a:r>
            <a:r>
              <a:rPr lang="en-US" sz="1600" dirty="0" smtClean="0"/>
              <a:t>the difference </a:t>
            </a:r>
            <a:r>
              <a:rPr lang="en-US" sz="1600" dirty="0" smtClean="0"/>
              <a:t>will be that the minutes 	include </a:t>
            </a:r>
            <a:r>
              <a:rPr lang="en-US" sz="1600" dirty="0" smtClean="0"/>
              <a:t>all the information that took </a:t>
            </a:r>
            <a:r>
              <a:rPr lang="en-US" sz="1600" dirty="0" smtClean="0"/>
              <a:t>place at the meeting. 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071494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Minutes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What should I include in Minutes?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1600" dirty="0" smtClean="0"/>
              <a:t>-It is important </a:t>
            </a:r>
            <a:r>
              <a:rPr lang="en-US" sz="1600" dirty="0" smtClean="0"/>
              <a:t>to </a:t>
            </a:r>
            <a:r>
              <a:rPr lang="en-US" sz="1600" dirty="0" smtClean="0"/>
              <a:t>always include the full name of all in </a:t>
            </a:r>
            <a:r>
              <a:rPr lang="en-US" sz="1600" dirty="0"/>
              <a:t>attendance in the minutes </a:t>
            </a:r>
            <a:r>
              <a:rPr lang="en-US" sz="1600" dirty="0" smtClean="0"/>
              <a:t>as part of the recorded </a:t>
            </a:r>
            <a:r>
              <a:rPr lang="en-US" sz="1600" dirty="0" smtClean="0"/>
              <a:t>	attendance</a:t>
            </a:r>
            <a:r>
              <a:rPr lang="en-US" sz="1600" dirty="0" smtClean="0"/>
              <a:t>.  Additionally, </a:t>
            </a:r>
            <a:r>
              <a:rPr lang="en-US" sz="1600" dirty="0" smtClean="0"/>
              <a:t>you’ll </a:t>
            </a:r>
            <a:r>
              <a:rPr lang="en-US" sz="1600" dirty="0" smtClean="0"/>
              <a:t>want to ensure that who ever makes a </a:t>
            </a:r>
            <a:r>
              <a:rPr lang="en-US" sz="1600" dirty="0" smtClean="0"/>
              <a:t>motion and </a:t>
            </a:r>
            <a:r>
              <a:rPr lang="en-US" sz="1600" dirty="0" smtClean="0"/>
              <a:t>seconds a motion is </a:t>
            </a:r>
            <a:r>
              <a:rPr lang="en-US" sz="1600" dirty="0" smtClean="0"/>
              <a:t>recorded, 	as </a:t>
            </a:r>
            <a:r>
              <a:rPr lang="en-US" sz="1600" dirty="0" smtClean="0"/>
              <a:t>well as the vote total.  If there are </a:t>
            </a:r>
            <a:r>
              <a:rPr lang="en-US" sz="1600" dirty="0" smtClean="0"/>
              <a:t>individuals who vote in opposition, their </a:t>
            </a:r>
            <a:r>
              <a:rPr lang="en-US" sz="1600" dirty="0" smtClean="0"/>
              <a:t>names </a:t>
            </a:r>
            <a:r>
              <a:rPr lang="en-US" sz="1600" dirty="0" smtClean="0"/>
              <a:t>are typically </a:t>
            </a:r>
            <a:r>
              <a:rPr lang="en-US" sz="1600" dirty="0" smtClean="0"/>
              <a:t>listed as well.  	Minutes </a:t>
            </a:r>
            <a:r>
              <a:rPr lang="en-US" sz="1600" dirty="0" smtClean="0"/>
              <a:t>should always include the time the meeting was called to order and the time it adjourned.</a:t>
            </a:r>
          </a:p>
          <a:p>
            <a:r>
              <a:rPr lang="en-US" b="1" dirty="0" smtClean="0"/>
              <a:t>What do I not need to include in Minutes?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1600" dirty="0" smtClean="0"/>
              <a:t>-Minutes are not a “court </a:t>
            </a:r>
            <a:r>
              <a:rPr lang="en-US" sz="1600" dirty="0" smtClean="0"/>
              <a:t>record”, which means that not </a:t>
            </a:r>
            <a:r>
              <a:rPr lang="en-US" sz="1600" dirty="0" smtClean="0"/>
              <a:t>every single word or “he said, she said” </a:t>
            </a:r>
            <a:r>
              <a:rPr lang="en-US" sz="1600" dirty="0" smtClean="0"/>
              <a:t>need </a:t>
            </a:r>
            <a:r>
              <a:rPr lang="en-US" sz="1600" dirty="0" smtClean="0"/>
              <a:t>to be </a:t>
            </a:r>
            <a:r>
              <a:rPr lang="en-US" sz="1600" dirty="0" smtClean="0"/>
              <a:t>	recorded</a:t>
            </a:r>
            <a:r>
              <a:rPr lang="en-US" sz="1600" dirty="0" smtClean="0"/>
              <a:t>. A simple briefing of what was discussed along with the outcome are all that is needed. </a:t>
            </a:r>
          </a:p>
        </p:txBody>
      </p:sp>
    </p:spTree>
    <p:extLst>
      <p:ext uri="{BB962C8B-B14F-4D97-AF65-F5344CB8AC3E}">
        <p14:creationId xmlns:p14="http://schemas.microsoft.com/office/powerpoint/2010/main" val="826412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Do I need to save the </a:t>
            </a:r>
            <a:r>
              <a:rPr lang="en-US" b="1" dirty="0" smtClean="0"/>
              <a:t>club records (</a:t>
            </a:r>
            <a:r>
              <a:rPr lang="en-US" b="1" dirty="0" err="1" smtClean="0"/>
              <a:t>ie</a:t>
            </a:r>
            <a:r>
              <a:rPr lang="en-US" b="1" dirty="0" smtClean="0"/>
              <a:t>: agendas</a:t>
            </a:r>
            <a:r>
              <a:rPr lang="en-US" b="1" dirty="0" smtClean="0"/>
              <a:t>, minutes, paperwork, etc</a:t>
            </a:r>
            <a:r>
              <a:rPr lang="en-US" b="1" dirty="0" smtClean="0"/>
              <a:t>.)?</a:t>
            </a:r>
            <a:endParaRPr lang="en-US" b="1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-Yes, it is always a good practice to at least keep a binder of these materials.  </a:t>
            </a:r>
            <a:r>
              <a:rPr lang="en-US" dirty="0" smtClean="0"/>
              <a:t>	You </a:t>
            </a:r>
            <a:r>
              <a:rPr lang="en-US" dirty="0" smtClean="0"/>
              <a:t>made them at future meetings.  Additionally</a:t>
            </a:r>
            <a:r>
              <a:rPr lang="en-US" dirty="0" smtClean="0"/>
              <a:t>, these records help the 	future generations of the club by providing </a:t>
            </a:r>
            <a:r>
              <a:rPr lang="en-US" smtClean="0"/>
              <a:t>reference material.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93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a Meeting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Formal vs. Casual</a:t>
            </a:r>
          </a:p>
          <a:p>
            <a:pPr marL="0" indent="0">
              <a:buNone/>
            </a:pPr>
            <a:r>
              <a:rPr lang="en-US" dirty="0" smtClean="0"/>
              <a:t>The style and the direction of the meeting </a:t>
            </a:r>
            <a:r>
              <a:rPr lang="en-US" dirty="0" smtClean="0"/>
              <a:t>is </a:t>
            </a:r>
            <a:r>
              <a:rPr lang="en-US" dirty="0" smtClean="0"/>
              <a:t>100</a:t>
            </a:r>
            <a:r>
              <a:rPr lang="en-US" dirty="0" smtClean="0"/>
              <a:t>% up to the members of the club. </a:t>
            </a:r>
          </a:p>
          <a:p>
            <a:pPr marL="0" indent="0">
              <a:buNone/>
            </a:pPr>
            <a:r>
              <a:rPr lang="en-US" dirty="0" smtClean="0"/>
              <a:t>Some clubs </a:t>
            </a:r>
            <a:r>
              <a:rPr lang="en-US" dirty="0" smtClean="0"/>
              <a:t>favor a </a:t>
            </a:r>
            <a:r>
              <a:rPr lang="en-US" dirty="0" smtClean="0"/>
              <a:t>formal atmosphere that requires motions and Roberts Rules of </a:t>
            </a:r>
            <a:r>
              <a:rPr lang="en-US" dirty="0" smtClean="0"/>
              <a:t>Order, </a:t>
            </a:r>
            <a:r>
              <a:rPr lang="en-US" dirty="0" smtClean="0"/>
              <a:t>while other clubs prefer a more </a:t>
            </a:r>
            <a:r>
              <a:rPr lang="en-US" dirty="0" smtClean="0"/>
              <a:t>laidback </a:t>
            </a:r>
            <a:r>
              <a:rPr lang="en-US" dirty="0" smtClean="0"/>
              <a:t>meeting. </a:t>
            </a:r>
          </a:p>
          <a:p>
            <a:pPr marL="0" indent="0">
              <a:buNone/>
            </a:pPr>
            <a:r>
              <a:rPr lang="en-US" dirty="0" smtClean="0"/>
              <a:t>The only formality </a:t>
            </a:r>
            <a:r>
              <a:rPr lang="en-US" dirty="0" smtClean="0"/>
              <a:t>required during meetings </a:t>
            </a:r>
            <a:r>
              <a:rPr lang="en-US" dirty="0" smtClean="0"/>
              <a:t>is the use of motions for conducting business that is </a:t>
            </a:r>
            <a:r>
              <a:rPr lang="en-US" dirty="0" smtClean="0"/>
              <a:t>considered to be </a:t>
            </a:r>
            <a:r>
              <a:rPr lang="en-US" dirty="0" smtClean="0"/>
              <a:t>action </a:t>
            </a:r>
            <a:r>
              <a:rPr lang="en-US" dirty="0" smtClean="0"/>
              <a:t>items.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focus of all meetings should </a:t>
            </a:r>
            <a:r>
              <a:rPr lang="en-US" dirty="0" smtClean="0"/>
              <a:t>be on </a:t>
            </a:r>
            <a:r>
              <a:rPr lang="en-US" dirty="0" smtClean="0"/>
              <a:t>students and </a:t>
            </a:r>
            <a:r>
              <a:rPr lang="en-US" dirty="0" smtClean="0"/>
              <a:t>what the </a:t>
            </a:r>
            <a:r>
              <a:rPr lang="en-US" dirty="0" smtClean="0"/>
              <a:t>students would like to do as a club </a:t>
            </a:r>
            <a:r>
              <a:rPr lang="en-US" dirty="0" smtClean="0"/>
              <a:t>within </a:t>
            </a:r>
            <a:r>
              <a:rPr lang="en-US" dirty="0" smtClean="0"/>
              <a:t>the rules of the institution.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174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in the Meeting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Club Advisor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1900" dirty="0" smtClean="0"/>
              <a:t>-Club Advisors play </a:t>
            </a:r>
            <a:r>
              <a:rPr lang="en-US" sz="1900" dirty="0" smtClean="0"/>
              <a:t>a sideline </a:t>
            </a:r>
            <a:r>
              <a:rPr lang="en-US" sz="1900" dirty="0" smtClean="0"/>
              <a:t>role during club meetings.  </a:t>
            </a:r>
            <a:r>
              <a:rPr lang="en-US" sz="1900" dirty="0" smtClean="0"/>
              <a:t>They </a:t>
            </a:r>
            <a:r>
              <a:rPr lang="en-US" sz="1900" dirty="0" smtClean="0"/>
              <a:t>help </a:t>
            </a:r>
            <a:r>
              <a:rPr lang="en-US" sz="1900" dirty="0" smtClean="0"/>
              <a:t>mentor and clarify issues </a:t>
            </a:r>
            <a:r>
              <a:rPr lang="en-US" sz="1900" dirty="0" smtClean="0"/>
              <a:t>student questions regarding procedures, rules, 	or </a:t>
            </a:r>
            <a:r>
              <a:rPr lang="en-US" sz="1900" dirty="0" smtClean="0"/>
              <a:t>process. </a:t>
            </a:r>
            <a:r>
              <a:rPr lang="en-US" sz="1900" dirty="0"/>
              <a:t> </a:t>
            </a:r>
            <a:r>
              <a:rPr lang="en-US" sz="1900" dirty="0" smtClean="0"/>
              <a:t>The advisor </a:t>
            </a:r>
            <a:r>
              <a:rPr lang="en-US" sz="1900" dirty="0" smtClean="0"/>
              <a:t>is </a:t>
            </a:r>
            <a:r>
              <a:rPr lang="en-US" sz="1900" dirty="0" smtClean="0"/>
              <a:t>not a member of the club nor do they retain any member rights.</a:t>
            </a:r>
          </a:p>
          <a:p>
            <a:r>
              <a:rPr lang="en-US" b="1" dirty="0" smtClean="0"/>
              <a:t>Club Officer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1900" dirty="0" smtClean="0"/>
              <a:t>-The role of the officers is to lead and facilitate the </a:t>
            </a:r>
            <a:r>
              <a:rPr lang="en-US" sz="1900" dirty="0" smtClean="0"/>
              <a:t>areas for which </a:t>
            </a:r>
            <a:r>
              <a:rPr lang="en-US" sz="1900" dirty="0" smtClean="0"/>
              <a:t>they are responsible, </a:t>
            </a:r>
            <a:r>
              <a:rPr lang="en-US" sz="1900" dirty="0" smtClean="0"/>
              <a:t>serve as good </a:t>
            </a:r>
            <a:r>
              <a:rPr lang="en-US" sz="1900" dirty="0" smtClean="0"/>
              <a:t>role models to the rest of the club, </a:t>
            </a:r>
            <a:r>
              <a:rPr lang="en-US" sz="1900" dirty="0" smtClean="0"/>
              <a:t>	and </a:t>
            </a:r>
            <a:r>
              <a:rPr lang="en-US" sz="1900" dirty="0" smtClean="0"/>
              <a:t>assist </a:t>
            </a:r>
            <a:r>
              <a:rPr lang="en-US" sz="1900" dirty="0" smtClean="0"/>
              <a:t> the chair </a:t>
            </a:r>
            <a:r>
              <a:rPr lang="en-US" sz="1900" dirty="0" smtClean="0"/>
              <a:t>of the meeting </a:t>
            </a:r>
            <a:r>
              <a:rPr lang="en-US" sz="1900" dirty="0" smtClean="0"/>
              <a:t>to </a:t>
            </a:r>
            <a:r>
              <a:rPr lang="en-US" sz="1900" dirty="0" smtClean="0"/>
              <a:t>run </a:t>
            </a:r>
            <a:r>
              <a:rPr lang="en-US" sz="1900" dirty="0" smtClean="0"/>
              <a:t>a </a:t>
            </a:r>
            <a:r>
              <a:rPr lang="en-US" sz="1900" dirty="0" smtClean="0"/>
              <a:t>productive meeting.</a:t>
            </a:r>
          </a:p>
          <a:p>
            <a:r>
              <a:rPr lang="en-US" b="1" dirty="0" smtClean="0"/>
              <a:t>Club Members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1800" dirty="0" smtClean="0"/>
              <a:t>-Club members are the participants of the </a:t>
            </a:r>
            <a:r>
              <a:rPr lang="en-US" sz="1800" dirty="0" smtClean="0"/>
              <a:t>meetings; </a:t>
            </a:r>
            <a:r>
              <a:rPr lang="en-US" sz="1800" dirty="0" smtClean="0"/>
              <a:t>their voices should be heard, but they should conduct themselves in 	an </a:t>
            </a:r>
            <a:r>
              <a:rPr lang="en-US" sz="1800" dirty="0" smtClean="0"/>
              <a:t>appropriate 	and professional </a:t>
            </a:r>
            <a:r>
              <a:rPr lang="en-US" sz="1800" dirty="0" smtClean="0"/>
              <a:t>manner. </a:t>
            </a:r>
          </a:p>
          <a:p>
            <a:r>
              <a:rPr lang="en-US" b="1" dirty="0" smtClean="0"/>
              <a:t>Guests</a:t>
            </a:r>
          </a:p>
          <a:p>
            <a:pPr marL="0" indent="0">
              <a:buNone/>
            </a:pPr>
            <a:r>
              <a:rPr lang="en-US" dirty="0" smtClean="0"/>
              <a:t>	-</a:t>
            </a:r>
            <a:r>
              <a:rPr lang="en-US" sz="2000" dirty="0" smtClean="0"/>
              <a:t>Student guests, depending on the rules of the club, may participate to the level the rules allow.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37086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3906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Purpose of the Agenda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300" dirty="0" smtClean="0"/>
              <a:t>-</a:t>
            </a:r>
            <a:r>
              <a:rPr lang="en-US" sz="2100" dirty="0" smtClean="0"/>
              <a:t>The purpose of the agenda is to allow a meeting to operate in an organized fashion. </a:t>
            </a:r>
          </a:p>
          <a:p>
            <a:r>
              <a:rPr lang="en-US" b="1" dirty="0" smtClean="0"/>
              <a:t>Who prepares the Agenda?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100" dirty="0" smtClean="0"/>
              <a:t>-Typically, unless otherwise stated in </a:t>
            </a:r>
            <a:r>
              <a:rPr lang="en-US" sz="2100" dirty="0" smtClean="0"/>
              <a:t>the constitution and bylaws,</a:t>
            </a:r>
            <a:r>
              <a:rPr lang="en-US" sz="2100" dirty="0" smtClean="0"/>
              <a:t> </a:t>
            </a:r>
            <a:r>
              <a:rPr lang="en-US" sz="2100" dirty="0" smtClean="0"/>
              <a:t>a club agenda is prepared either by the club </a:t>
            </a:r>
            <a:r>
              <a:rPr lang="en-US" sz="2100" dirty="0" smtClean="0"/>
              <a:t>	president </a:t>
            </a:r>
            <a:r>
              <a:rPr lang="en-US" sz="2100" dirty="0" smtClean="0"/>
              <a:t>or the club </a:t>
            </a:r>
            <a:r>
              <a:rPr lang="en-US" sz="2100" dirty="0" smtClean="0"/>
              <a:t>officers </a:t>
            </a:r>
            <a:r>
              <a:rPr lang="en-US" sz="2100" dirty="0" smtClean="0"/>
              <a:t>as a body. </a:t>
            </a:r>
          </a:p>
          <a:p>
            <a:r>
              <a:rPr lang="en-US" b="1" dirty="0" smtClean="0"/>
              <a:t>What should the format of an Agenda be?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1900" dirty="0" smtClean="0"/>
              <a:t>-</a:t>
            </a:r>
            <a:r>
              <a:rPr lang="en-US" sz="2100" dirty="0" smtClean="0"/>
              <a:t>The format of the agenda is almost </a:t>
            </a:r>
            <a:r>
              <a:rPr lang="en-US" sz="2100" dirty="0"/>
              <a:t>e</a:t>
            </a:r>
            <a:r>
              <a:rPr lang="en-US" sz="2100" dirty="0" smtClean="0"/>
              <a:t>ntirely up to the club.  The header must include the club name, date, and </a:t>
            </a:r>
            <a:r>
              <a:rPr lang="en-US" sz="2100" dirty="0" smtClean="0"/>
              <a:t>	location </a:t>
            </a:r>
            <a:r>
              <a:rPr lang="en-US" sz="2100" dirty="0" smtClean="0"/>
              <a:t>of the meeting.  It is </a:t>
            </a:r>
            <a:r>
              <a:rPr lang="en-US" sz="2100" dirty="0" smtClean="0"/>
              <a:t>recommended</a:t>
            </a:r>
            <a:r>
              <a:rPr lang="en-US" sz="2100" dirty="0" smtClean="0"/>
              <a:t> </a:t>
            </a:r>
            <a:r>
              <a:rPr lang="en-US" sz="2100" dirty="0" smtClean="0"/>
              <a:t>to keep </a:t>
            </a:r>
            <a:r>
              <a:rPr lang="en-US" sz="2100" dirty="0" smtClean="0"/>
              <a:t>a </a:t>
            </a:r>
            <a:r>
              <a:rPr lang="en-US" sz="2100" dirty="0" smtClean="0"/>
              <a:t>consistent </a:t>
            </a:r>
            <a:r>
              <a:rPr lang="en-US" sz="2100" dirty="0" smtClean="0"/>
              <a:t>format, but not </a:t>
            </a:r>
            <a:r>
              <a:rPr lang="en-US" sz="2100" dirty="0" smtClean="0"/>
              <a:t>required. </a:t>
            </a:r>
          </a:p>
          <a:p>
            <a:r>
              <a:rPr lang="en-US" b="1" dirty="0" smtClean="0"/>
              <a:t>Is </a:t>
            </a:r>
            <a:r>
              <a:rPr lang="en-US" b="1" dirty="0" smtClean="0"/>
              <a:t>it a good practice </a:t>
            </a:r>
            <a:r>
              <a:rPr lang="en-US" b="1" dirty="0" smtClean="0"/>
              <a:t>to send the Agenda out ahead of time?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100" dirty="0" smtClean="0"/>
              <a:t>-There is no requirement to do </a:t>
            </a:r>
            <a:r>
              <a:rPr lang="en-US" sz="2100" dirty="0" smtClean="0"/>
              <a:t>this</a:t>
            </a:r>
            <a:r>
              <a:rPr lang="en-US" sz="2100" dirty="0" smtClean="0"/>
              <a:t>, </a:t>
            </a:r>
            <a:r>
              <a:rPr lang="en-US" sz="2100" dirty="0" smtClean="0"/>
              <a:t>but if your organizational skills are such that you are prepared </a:t>
            </a:r>
            <a:r>
              <a:rPr lang="en-US" sz="2100" dirty="0" smtClean="0"/>
              <a:t>to send the 	agenda out 	ahead of time, </a:t>
            </a:r>
            <a:r>
              <a:rPr lang="en-US" sz="2100" dirty="0" smtClean="0"/>
              <a:t>it </a:t>
            </a:r>
            <a:r>
              <a:rPr lang="en-US" sz="2100" dirty="0" smtClean="0"/>
              <a:t>is helpful </a:t>
            </a:r>
            <a:r>
              <a:rPr lang="en-US" sz="2100" dirty="0" smtClean="0"/>
              <a:t>for the members of the club. </a:t>
            </a:r>
          </a:p>
        </p:txBody>
      </p:sp>
    </p:spTree>
    <p:extLst>
      <p:ext uri="{BB962C8B-B14F-4D97-AF65-F5344CB8AC3E}">
        <p14:creationId xmlns:p14="http://schemas.microsoft.com/office/powerpoint/2010/main" val="760215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Agenda: Chairing the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Who chairs the meetings?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2200" dirty="0" smtClean="0"/>
              <a:t>-Unless stated </a:t>
            </a:r>
            <a:r>
              <a:rPr lang="en-US" sz="2200" dirty="0" smtClean="0"/>
              <a:t>otherwise</a:t>
            </a:r>
            <a:r>
              <a:rPr lang="en-US" sz="2200" dirty="0" smtClean="0"/>
              <a:t> </a:t>
            </a:r>
            <a:r>
              <a:rPr lang="en-US" sz="2200" dirty="0" smtClean="0"/>
              <a:t>in the club </a:t>
            </a:r>
            <a:r>
              <a:rPr lang="en-US" sz="2200" dirty="0" smtClean="0"/>
              <a:t>constitution and bylaws</a:t>
            </a:r>
            <a:r>
              <a:rPr lang="en-US" sz="2200" dirty="0" smtClean="0"/>
              <a:t>, </a:t>
            </a:r>
            <a:r>
              <a:rPr lang="en-US" sz="2200" dirty="0" smtClean="0"/>
              <a:t>meetings are chaired by the president.  If they are unable to </a:t>
            </a:r>
            <a:r>
              <a:rPr lang="en-US" sz="2200" dirty="0" smtClean="0"/>
              <a:t>	chair a meeting, </a:t>
            </a:r>
            <a:r>
              <a:rPr lang="en-US" sz="2200" dirty="0" smtClean="0"/>
              <a:t>typically another officer </a:t>
            </a:r>
            <a:r>
              <a:rPr lang="en-US" sz="2200" dirty="0" smtClean="0"/>
              <a:t>will </a:t>
            </a:r>
            <a:r>
              <a:rPr lang="en-US" sz="2200" dirty="0" smtClean="0"/>
              <a:t>step in</a:t>
            </a:r>
            <a:r>
              <a:rPr lang="en-US" sz="1600" dirty="0" smtClean="0"/>
              <a:t>.  </a:t>
            </a:r>
          </a:p>
          <a:p>
            <a:r>
              <a:rPr lang="en-US" b="1" dirty="0" smtClean="0"/>
              <a:t>Who cannot chair the meetings?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300" dirty="0" smtClean="0"/>
              <a:t>-Meetings should never be chaired by the advisor, an MJC employee, a </a:t>
            </a:r>
            <a:r>
              <a:rPr lang="en-US" sz="2300" dirty="0" smtClean="0"/>
              <a:t>guest, or non-club </a:t>
            </a:r>
            <a:r>
              <a:rPr lang="en-US" sz="2300" dirty="0" smtClean="0"/>
              <a:t>member.</a:t>
            </a:r>
          </a:p>
          <a:p>
            <a:r>
              <a:rPr lang="en-US" b="1" dirty="0" smtClean="0"/>
              <a:t>What is the role of a Chair?</a:t>
            </a:r>
          </a:p>
          <a:p>
            <a:pPr marL="0" indent="0">
              <a:buNone/>
            </a:pPr>
            <a:r>
              <a:rPr lang="en-US" sz="2300" dirty="0" smtClean="0"/>
              <a:t>	-The role of the chair is to facilitate the meeting within the scope of the clubs </a:t>
            </a:r>
            <a:r>
              <a:rPr lang="en-US" sz="2300" dirty="0" smtClean="0"/>
              <a:t>constitution and bylaws</a:t>
            </a:r>
            <a:r>
              <a:rPr lang="en-US" sz="2300" dirty="0" smtClean="0"/>
              <a:t>. </a:t>
            </a:r>
            <a:endParaRPr lang="en-US" sz="2300" dirty="0" smtClean="0"/>
          </a:p>
          <a:p>
            <a:r>
              <a:rPr lang="en-US" b="1" dirty="0" smtClean="0"/>
              <a:t>Calling the meeting to order? </a:t>
            </a:r>
          </a:p>
          <a:p>
            <a:pPr marL="0" indent="0">
              <a:buNone/>
            </a:pPr>
            <a:r>
              <a:rPr lang="en-US" sz="2300" dirty="0"/>
              <a:t>	</a:t>
            </a:r>
            <a:r>
              <a:rPr lang="en-US" sz="2300" dirty="0" smtClean="0"/>
              <a:t>-The meeting is called to order at the predetermined start time and </a:t>
            </a:r>
            <a:r>
              <a:rPr lang="en-US" sz="2300" dirty="0" smtClean="0"/>
              <a:t>is called to order by the person who </a:t>
            </a:r>
            <a:r>
              <a:rPr lang="en-US" sz="2300" dirty="0" smtClean="0"/>
              <a:t>is 	recognized </a:t>
            </a:r>
            <a:r>
              <a:rPr lang="en-US" sz="2300" dirty="0" smtClean="0"/>
              <a:t>as </a:t>
            </a:r>
            <a:r>
              <a:rPr lang="en-US" sz="2300" dirty="0" smtClean="0"/>
              <a:t>the </a:t>
            </a:r>
            <a:r>
              <a:rPr lang="en-US" sz="2300" dirty="0" smtClean="0"/>
              <a:t>chair of the meeting.  The minutes should </a:t>
            </a:r>
            <a:r>
              <a:rPr lang="en-US" sz="2300" dirty="0" smtClean="0"/>
              <a:t>note</a:t>
            </a:r>
            <a:r>
              <a:rPr lang="en-US" sz="2300" dirty="0" smtClean="0"/>
              <a:t> </a:t>
            </a:r>
            <a:r>
              <a:rPr lang="en-US" sz="2300" dirty="0" smtClean="0"/>
              <a:t>the time the meeting was called to order.</a:t>
            </a:r>
          </a:p>
        </p:txBody>
      </p:sp>
    </p:spTree>
    <p:extLst>
      <p:ext uri="{BB962C8B-B14F-4D97-AF65-F5344CB8AC3E}">
        <p14:creationId xmlns:p14="http://schemas.microsoft.com/office/powerpoint/2010/main" val="3508026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Agenda: Approval of the Minutes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minutes from the previous meeting should be presented to the members of the club. </a:t>
            </a:r>
          </a:p>
          <a:p>
            <a:r>
              <a:rPr lang="en-US" dirty="0" smtClean="0"/>
              <a:t>The members may take a few minutes to review the minutes for accuracy.</a:t>
            </a:r>
          </a:p>
          <a:p>
            <a:r>
              <a:rPr lang="en-US" dirty="0" smtClean="0"/>
              <a:t>The chair of the meeting will ask the </a:t>
            </a:r>
            <a:r>
              <a:rPr lang="en-US" dirty="0" smtClean="0"/>
              <a:t>members, “Is </a:t>
            </a:r>
            <a:r>
              <a:rPr lang="en-US" dirty="0" smtClean="0"/>
              <a:t>there a motion to approve the </a:t>
            </a:r>
            <a:r>
              <a:rPr lang="en-US" dirty="0" smtClean="0"/>
              <a:t>minutes?”  </a:t>
            </a:r>
            <a:r>
              <a:rPr lang="en-US" dirty="0" smtClean="0"/>
              <a:t>A club member will </a:t>
            </a:r>
            <a:r>
              <a:rPr lang="en-US" dirty="0" smtClean="0"/>
              <a:t>respond, </a:t>
            </a:r>
            <a:r>
              <a:rPr lang="en-US" dirty="0" smtClean="0"/>
              <a:t>“I move to approve the minutes</a:t>
            </a:r>
            <a:r>
              <a:rPr lang="en-US" dirty="0" smtClean="0"/>
              <a:t>.” </a:t>
            </a:r>
            <a:endParaRPr lang="en-US" dirty="0" smtClean="0"/>
          </a:p>
          <a:p>
            <a:r>
              <a:rPr lang="en-US" dirty="0" smtClean="0"/>
              <a:t>The chair will </a:t>
            </a:r>
            <a:r>
              <a:rPr lang="en-US" dirty="0" smtClean="0"/>
              <a:t>ask, “Is </a:t>
            </a:r>
            <a:r>
              <a:rPr lang="en-US" dirty="0" smtClean="0"/>
              <a:t>there a second to approve the minutes</a:t>
            </a:r>
            <a:r>
              <a:rPr lang="en-US" dirty="0" smtClean="0"/>
              <a:t>?” </a:t>
            </a:r>
            <a:r>
              <a:rPr lang="en-US" dirty="0" smtClean="0"/>
              <a:t>A club member will </a:t>
            </a:r>
            <a:r>
              <a:rPr lang="en-US" dirty="0" smtClean="0"/>
              <a:t>respond, </a:t>
            </a:r>
            <a:r>
              <a:rPr lang="en-US" dirty="0" smtClean="0"/>
              <a:t>“I second”.  </a:t>
            </a:r>
          </a:p>
          <a:p>
            <a:r>
              <a:rPr lang="en-US" dirty="0" smtClean="0"/>
              <a:t>The chair will ask for the vote.  Minutes pass by a </a:t>
            </a:r>
            <a:r>
              <a:rPr lang="en-US" dirty="0" smtClean="0"/>
              <a:t>50% </a:t>
            </a:r>
            <a:r>
              <a:rPr lang="en-US" dirty="0" smtClean="0"/>
              <a:t>+ 1 majority.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36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Agenda: Unfinished Business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the area of an agenda that is reserved for any business that </a:t>
            </a:r>
            <a:r>
              <a:rPr lang="en-US" dirty="0" smtClean="0"/>
              <a:t>is left over </a:t>
            </a:r>
            <a:r>
              <a:rPr lang="en-US" dirty="0" smtClean="0"/>
              <a:t>from previous meetings that a club wishes to take action on (vote).  </a:t>
            </a:r>
          </a:p>
          <a:p>
            <a:r>
              <a:rPr lang="en-US" dirty="0" smtClean="0"/>
              <a:t>Any old business </a:t>
            </a:r>
            <a:r>
              <a:rPr lang="en-US" dirty="0" smtClean="0"/>
              <a:t>to </a:t>
            </a:r>
            <a:r>
              <a:rPr lang="en-US" dirty="0" smtClean="0"/>
              <a:t>be voted on must be included in this area.  </a:t>
            </a:r>
          </a:p>
          <a:p>
            <a:r>
              <a:rPr lang="en-US" dirty="0" smtClean="0"/>
              <a:t>Items to be voted on should be clear and easy to understand for anyone reading the agenda.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991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Agenda: New Business 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r>
              <a:rPr lang="en-US" dirty="0" smtClean="0"/>
              <a:t>This is the area of an agenda that is reserved for </a:t>
            </a:r>
            <a:r>
              <a:rPr lang="en-US" dirty="0" smtClean="0"/>
              <a:t>brand new </a:t>
            </a:r>
            <a:r>
              <a:rPr lang="en-US" dirty="0" smtClean="0"/>
              <a:t>business </a:t>
            </a:r>
            <a:r>
              <a:rPr lang="en-US" dirty="0" smtClean="0"/>
              <a:t>that </a:t>
            </a:r>
            <a:r>
              <a:rPr lang="en-US" dirty="0" smtClean="0"/>
              <a:t>a club wishes to take action on (vote).  </a:t>
            </a:r>
          </a:p>
          <a:p>
            <a:r>
              <a:rPr lang="en-US" dirty="0" smtClean="0"/>
              <a:t>Any new business </a:t>
            </a:r>
            <a:r>
              <a:rPr lang="en-US" dirty="0" smtClean="0"/>
              <a:t>to be </a:t>
            </a:r>
            <a:r>
              <a:rPr lang="en-US" dirty="0" smtClean="0"/>
              <a:t>voted on must be included in this area.  </a:t>
            </a:r>
          </a:p>
          <a:p>
            <a:r>
              <a:rPr lang="en-US" dirty="0" smtClean="0"/>
              <a:t>Items to be voted on should be clear and easy to understand for anyone reading the agenda.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94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Agenda: Reports/Announcements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reports portion of the </a:t>
            </a:r>
            <a:r>
              <a:rPr lang="en-US" dirty="0" smtClean="0"/>
              <a:t>agenda, </a:t>
            </a:r>
            <a:r>
              <a:rPr lang="en-US" dirty="0" smtClean="0"/>
              <a:t>club officers typically will make a report on the areas of the club </a:t>
            </a:r>
            <a:r>
              <a:rPr lang="en-US" dirty="0" smtClean="0"/>
              <a:t>for which they are responsible. </a:t>
            </a:r>
            <a:endParaRPr lang="en-US" dirty="0" smtClean="0"/>
          </a:p>
          <a:p>
            <a:r>
              <a:rPr lang="en-US" dirty="0" smtClean="0"/>
              <a:t>The announcements area is a place where anyone (club advisors, club officers, club </a:t>
            </a:r>
            <a:r>
              <a:rPr lang="en-US" dirty="0" smtClean="0"/>
              <a:t>members, </a:t>
            </a:r>
            <a:r>
              <a:rPr lang="en-US" dirty="0" smtClean="0"/>
              <a:t>or guests) can inform the group about events or activities.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3023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735</TotalTime>
  <Words>516</Words>
  <Application>Microsoft Office PowerPoint</Application>
  <PresentationFormat>Widescreen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</vt:lpstr>
      <vt:lpstr>Club Meetings 101</vt:lpstr>
      <vt:lpstr>Purpose of a Meeting </vt:lpstr>
      <vt:lpstr>Roles in the Meeting </vt:lpstr>
      <vt:lpstr>The Agenda</vt:lpstr>
      <vt:lpstr>The Agenda: Chairing the Meeting</vt:lpstr>
      <vt:lpstr>The Agenda: Approval of the Minutes </vt:lpstr>
      <vt:lpstr>The Agenda: Unfinished Business </vt:lpstr>
      <vt:lpstr>The Agenda: New Business </vt:lpstr>
      <vt:lpstr>The Agenda: Reports/Announcements</vt:lpstr>
      <vt:lpstr>The Agenda: Adjournment</vt:lpstr>
      <vt:lpstr>Minutes</vt:lpstr>
      <vt:lpstr>Minutes</vt:lpstr>
      <vt:lpstr>Minutes</vt:lpstr>
    </vt:vector>
  </TitlesOfParts>
  <Company>Yosemite Community College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Club Meetings 101</dc:title>
  <dc:creator>Bryan Justin Marks</dc:creator>
  <cp:lastModifiedBy>Megan Lee</cp:lastModifiedBy>
  <cp:revision>48</cp:revision>
  <dcterms:created xsi:type="dcterms:W3CDTF">2016-10-26T17:32:04Z</dcterms:created>
  <dcterms:modified xsi:type="dcterms:W3CDTF">2016-10-27T18:27:03Z</dcterms:modified>
</cp:coreProperties>
</file>