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96" r:id="rId2"/>
    <p:sldId id="438" r:id="rId3"/>
    <p:sldId id="439" r:id="rId4"/>
    <p:sldId id="514" r:id="rId5"/>
    <p:sldId id="472" r:id="rId6"/>
    <p:sldId id="526" r:id="rId7"/>
    <p:sldId id="529" r:id="rId8"/>
    <p:sldId id="524" r:id="rId9"/>
    <p:sldId id="525" r:id="rId10"/>
    <p:sldId id="521" r:id="rId11"/>
    <p:sldId id="515" r:id="rId12"/>
    <p:sldId id="519" r:id="rId13"/>
    <p:sldId id="527" r:id="rId14"/>
    <p:sldId id="518" r:id="rId15"/>
    <p:sldId id="520" r:id="rId16"/>
    <p:sldId id="528" r:id="rId17"/>
  </p:sldIdLst>
  <p:sldSz cx="13004800" cy="9753600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129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26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39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518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5650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2778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199909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039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53"/>
    <a:srgbClr val="F6B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3" autoAdjust="0"/>
    <p:restoredTop sz="90934" autoAdjust="0"/>
  </p:normalViewPr>
  <p:slideViewPr>
    <p:cSldViewPr showGuides="1">
      <p:cViewPr varScale="1">
        <p:scale>
          <a:sx n="75" d="100"/>
          <a:sy n="75" d="100"/>
        </p:scale>
        <p:origin x="1896" y="66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97" y="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B7CCF776-F421-447A-B522-4D71BDAD9007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1C105EB5-F818-4AFA-B69F-F69654B34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73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 smtClean="0"/>
            </a:lvl1pPr>
          </a:lstStyle>
          <a:p>
            <a:pPr>
              <a:defRPr/>
            </a:pPr>
            <a:fld id="{F484261B-B871-B548-8DA1-1BB4AA4EAE4F}" type="datetime1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2" tIns="46581" rIns="93162" bIns="4658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5F0377A-A42B-6744-800A-A6021C5F47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23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29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129" algn="l" defTabSz="457129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260" algn="l" defTabSz="457129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390" algn="l" defTabSz="457129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518" algn="l" defTabSz="457129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5650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778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909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OK</a:t>
            </a: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63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32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98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50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56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8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1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1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0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7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in slideshow mode, click on image to launch video. </a:t>
            </a:r>
          </a:p>
          <a:p>
            <a:endParaRPr lang="en-US" dirty="0"/>
          </a:p>
          <a:p>
            <a:r>
              <a:rPr lang="en-US" dirty="0"/>
              <a:t>Direct link to video is: https://m.youtube.com/watch?v=</a:t>
            </a:r>
            <a:r>
              <a:rPr lang="en-US" dirty="0" err="1"/>
              <a:t>tGEV6IoizGQ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96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6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4" y="254000"/>
            <a:ext cx="7696201" cy="8229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2768604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4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r>
              <a:rPr lang="en-US" noProof="0" dirty="0">
                <a:sym typeface="Gill Sans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254000"/>
            <a:ext cx="10464801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4" y="2768604"/>
            <a:ext cx="10464801" cy="5714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129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26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39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51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071" indent="-571412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503" indent="-571412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6935" indent="-571412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367" indent="-571412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5798" indent="-571412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2928" indent="-571412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058" indent="-571412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187" indent="-571412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4318" indent="-571412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GEV6IoizG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/>
          </p:cNvSpPr>
          <p:nvPr/>
        </p:nvSpPr>
        <p:spPr bwMode="auto">
          <a:xfrm>
            <a:off x="0" y="5334000"/>
            <a:ext cx="13004800" cy="429260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8800" b="1" dirty="0">
                <a:solidFill>
                  <a:srgbClr val="FFFFFF"/>
                </a:solidFill>
                <a:latin typeface="Rockwell" charset="0"/>
                <a:ea typeface="Rockwell" charset="0"/>
                <a:cs typeface="Rockwell" charset="0"/>
                <a:sym typeface="Verdana" charset="0"/>
              </a:rPr>
              <a:t>Guided Pathways </a:t>
            </a:r>
            <a:r>
              <a:rPr lang="en-US" sz="6600" b="1" dirty="0">
                <a:solidFill>
                  <a:srgbClr val="FFFFFF"/>
                </a:solidFill>
                <a:latin typeface="Rockwell" charset="0"/>
                <a:ea typeface="Rockwell" charset="0"/>
                <a:cs typeface="Rockwell" charset="0"/>
                <a:sym typeface="Verdana" charset="0"/>
              </a:rPr>
              <a:t/>
            </a:r>
            <a:br>
              <a:rPr lang="en-US" sz="6600" b="1" dirty="0">
                <a:solidFill>
                  <a:srgbClr val="FFFFFF"/>
                </a:solidFill>
                <a:latin typeface="Rockwell" charset="0"/>
                <a:ea typeface="Rockwell" charset="0"/>
                <a:cs typeface="Rockwell" charset="0"/>
                <a:sym typeface="Verdana" charset="0"/>
              </a:rPr>
            </a:br>
            <a:r>
              <a:rPr lang="en-US" sz="5400" dirty="0">
                <a:solidFill>
                  <a:srgbClr val="FFFFFF"/>
                </a:solidFill>
                <a:latin typeface="Rockwell" charset="0"/>
                <a:ea typeface="Rockwell" charset="0"/>
                <a:cs typeface="Rockwell" charset="0"/>
                <a:sym typeface="Verdana" charset="0"/>
              </a:rPr>
              <a:t>at California Community Colleges</a:t>
            </a:r>
          </a:p>
          <a:p>
            <a:pPr>
              <a:defRPr/>
            </a:pPr>
            <a:endParaRPr lang="en-US" sz="2000" b="1" dirty="0">
              <a:solidFill>
                <a:srgbClr val="FFFFFF"/>
              </a:solidFill>
              <a:latin typeface="Rockwell" charset="0"/>
              <a:ea typeface="Rockwell" charset="0"/>
              <a:cs typeface="Rockwell" charset="0"/>
              <a:sym typeface="Verdana" charset="0"/>
            </a:endParaRPr>
          </a:p>
          <a:p>
            <a:pPr>
              <a:defRPr/>
            </a:pPr>
            <a:endParaRPr lang="en-US" sz="2800" b="1" dirty="0">
              <a:solidFill>
                <a:srgbClr val="FFFFFF"/>
              </a:solidFill>
              <a:latin typeface="Rockwell" charset="0"/>
              <a:ea typeface="Rockwell" charset="0"/>
              <a:cs typeface="Rockwell" charset="0"/>
              <a:sym typeface="Verdana" charset="0"/>
            </a:endParaRPr>
          </a:p>
          <a:p>
            <a:pPr>
              <a:defRPr/>
            </a:pPr>
            <a:endParaRPr lang="en-US" sz="2800" b="1" dirty="0">
              <a:solidFill>
                <a:srgbClr val="FFFFFF"/>
              </a:solidFill>
              <a:latin typeface="Rockwell" charset="0"/>
              <a:ea typeface="Rockwell" charset="0"/>
              <a:cs typeface="Rockwell" charset="0"/>
              <a:sym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752600"/>
            <a:ext cx="11582400" cy="1193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635000" y="4267200"/>
            <a:ext cx="11582400" cy="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F6B3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89024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Support is Available for Implementation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97400" y="3048000"/>
            <a:ext cx="8001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l">
              <a:buFont typeface="Arial" charset="0"/>
              <a:buChar char="•"/>
            </a:pPr>
            <a:r>
              <a:rPr lang="en-US" sz="33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In 2017, California leaders allocated $150 million from Prop. 98 funds for awards to community colleges to develop Guided Pathway Frameworks to support students.</a:t>
            </a:r>
          </a:p>
          <a:p>
            <a:pPr marL="571500" lvl="0" indent="-571500" algn="l">
              <a:buFont typeface="Arial" charset="0"/>
              <a:buChar char="•"/>
            </a:pPr>
            <a:endParaRPr lang="en-US" sz="32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571500" lvl="0" indent="-571500" algn="l">
              <a:buFont typeface="Arial" charset="0"/>
              <a:buChar char="•"/>
            </a:pPr>
            <a:endParaRPr lang="en-US" sz="32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571500" lvl="0" indent="-571500" algn="l">
              <a:buFont typeface="Arial" charset="0"/>
              <a:buChar char="•"/>
            </a:pPr>
            <a:r>
              <a:rPr lang="en-US" sz="33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All 114 California Community Colleges are eligible to receive award funding.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741845"/>
            <a:ext cx="360860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4184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Guided Pathways Depends on US.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800" y="2362200"/>
            <a:ext cx="1188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40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Guided Pathways is not a “one-size-fits-all” initiative</a:t>
            </a:r>
            <a:r>
              <a:rPr lang="mr-IN" sz="40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…</a:t>
            </a:r>
            <a:r>
              <a:rPr lang="en-US" sz="40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 </a:t>
            </a:r>
          </a:p>
          <a:p>
            <a:pPr lvl="0" algn="l"/>
            <a:endParaRPr lang="en-US" sz="35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457200" lvl="0" indent="-457200" algn="l">
              <a:buFont typeface="Arial" charset="0"/>
              <a:buChar char="•"/>
            </a:pPr>
            <a:r>
              <a:rPr lang="en-US" sz="35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The enormity and diversity of the California Community Colleges system requires that each college take a customized, self-guided approach.</a:t>
            </a:r>
          </a:p>
          <a:p>
            <a:pPr lvl="0" algn="l"/>
            <a:endParaRPr lang="en-US" sz="35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457200" lvl="0" indent="-457200" algn="l">
              <a:buFont typeface="Arial" charset="0"/>
              <a:buChar char="•"/>
            </a:pPr>
            <a:r>
              <a:rPr lang="en-US" sz="35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Guided Pathways is an opportunity for our college to set our own goals and determine our best path to success.</a:t>
            </a:r>
          </a:p>
        </p:txBody>
      </p:sp>
    </p:spTree>
    <p:extLst>
      <p:ext uri="{BB962C8B-B14F-4D97-AF65-F5344CB8AC3E}">
        <p14:creationId xmlns:p14="http://schemas.microsoft.com/office/powerpoint/2010/main" val="95657895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Steps to Becoming a “Pathways College”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7400" y="2239834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1. SELF-ASSESSMENT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3800" y="3048000"/>
            <a:ext cx="6248400" cy="525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3050" dirty="0">
                <a:latin typeface="Rockwell" charset="0"/>
                <a:ea typeface="Rockwell" charset="0"/>
                <a:cs typeface="Rockwell" charset="0"/>
              </a:rPr>
              <a:t>We will complete a self- assessment for Guided Pathways implementation.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3050" dirty="0">
                <a:latin typeface="Rockwell" charset="0"/>
                <a:ea typeface="Rockwell" charset="0"/>
                <a:cs typeface="Rockwell" charset="0"/>
              </a:rPr>
              <a:t>The completion of this process will require college-wide efforts and cross-functional collaboration.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3050" dirty="0">
                <a:latin typeface="Rockwell" charset="0"/>
                <a:ea typeface="Rockwell" charset="0"/>
                <a:cs typeface="Rockwell" charset="0"/>
              </a:rPr>
              <a:t>The Chancellor’s Office will provide regional workshops to support the self-assessment and planning process.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3733800"/>
            <a:ext cx="3352800" cy="358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7427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Steps to Becoming a “Pathways College”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5465" y="2846993"/>
            <a:ext cx="7010400" cy="619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3050" dirty="0">
                <a:latin typeface="Rockwell" charset="0"/>
                <a:ea typeface="Rockwell" charset="0"/>
                <a:cs typeface="Rockwell" charset="0"/>
              </a:rPr>
              <a:t>Beginning in Feb 2018, the Chancellor’s Office will release the first installment of funding.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3050" dirty="0">
                <a:latin typeface="Rockwell" charset="0"/>
                <a:ea typeface="Rockwell" charset="0"/>
                <a:cs typeface="Rockwell" charset="0"/>
              </a:rPr>
              <a:t>Funds will be released upon completion of milestones: the assessment tool, the multi year plan and college staff attendance at   trainings.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3050" dirty="0">
                <a:latin typeface="Rockwell" charset="0"/>
                <a:ea typeface="Rockwell" charset="0"/>
                <a:cs typeface="Rockwell" charset="0"/>
              </a:rPr>
              <a:t>The Chancellor’s Office will provide regional workshops, capacity-building and on-site support, resources and tools.</a:t>
            </a:r>
          </a:p>
          <a:p>
            <a:pPr algn="l"/>
            <a:endParaRPr lang="en-US" sz="3050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5506" y="2200662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2. ALLOCATIONS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657600"/>
            <a:ext cx="332441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4391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4000" y="152400"/>
            <a:ext cx="124968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How Can Our College Be Involved </a:t>
            </a:r>
            <a:b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with Guided Pathways?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800" y="2209800"/>
            <a:ext cx="6248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7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IN THE EARLY STAGES</a:t>
            </a:r>
            <a:r>
              <a:rPr lang="mr-IN" sz="37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…</a:t>
            </a:r>
            <a:endParaRPr lang="en-US" sz="3700" b="1" dirty="0">
              <a:solidFill>
                <a:srgbClr val="242353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2148" y="3810000"/>
            <a:ext cx="9067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3300" dirty="0">
                <a:latin typeface="Rockwell" charset="0"/>
                <a:ea typeface="Rockwell" charset="0"/>
                <a:cs typeface="Rockwell" charset="0"/>
              </a:rPr>
              <a:t>Guided Pathways requires a coordinated cross-departmental and divisional effort from college staff, faculty and leadership to share, engage, and discuss.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3300" dirty="0">
                <a:latin typeface="Rockwell" charset="0"/>
                <a:ea typeface="Rockwell" charset="0"/>
                <a:cs typeface="Rockwell" charset="0"/>
              </a:rPr>
              <a:t>Think and talk about the unique planning and resource needs at OUR college.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3300" dirty="0">
                <a:latin typeface="Rockwell" charset="0"/>
                <a:ea typeface="Rockwell" charset="0"/>
                <a:cs typeface="Rockwell" charset="0"/>
              </a:rPr>
              <a:t>Participate in the self-assessment process.</a:t>
            </a:r>
          </a:p>
          <a:p>
            <a:pPr marL="457200" indent="-457200" algn="l">
              <a:buFont typeface="Arial" charset="0"/>
              <a:buChar char="•"/>
            </a:pPr>
            <a:endParaRPr lang="en-US" sz="3300" dirty="0"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715000"/>
            <a:ext cx="2158673" cy="279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523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How Can I Support Guided Pathways?</a:t>
            </a:r>
          </a:p>
        </p:txBody>
      </p:sp>
      <p:sp>
        <p:nvSpPr>
          <p:cNvPr id="4" name="Rectangle 3"/>
          <p:cNvSpPr/>
          <p:nvPr/>
        </p:nvSpPr>
        <p:spPr>
          <a:xfrm>
            <a:off x="-3327400" y="2209800"/>
            <a:ext cx="8686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7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AFTER KICKOFF</a:t>
            </a:r>
            <a:r>
              <a:rPr lang="mr-IN" sz="37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…</a:t>
            </a:r>
            <a:endParaRPr lang="en-US" sz="3700" b="1" dirty="0">
              <a:solidFill>
                <a:srgbClr val="242353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6182" y="2762508"/>
            <a:ext cx="76246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3300" dirty="0">
                <a:latin typeface="Rockwell" charset="0"/>
                <a:ea typeface="Rockwell" charset="0"/>
                <a:cs typeface="Rockwell" charset="0"/>
              </a:rPr>
              <a:t>Be a </a:t>
            </a:r>
            <a:r>
              <a:rPr lang="en-US" sz="33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Champion</a:t>
            </a:r>
            <a:r>
              <a:rPr lang="en-US" sz="3300" dirty="0">
                <a:latin typeface="Rockwell" charset="0"/>
                <a:ea typeface="Rockwell" charset="0"/>
                <a:cs typeface="Rockwell" charset="0"/>
              </a:rPr>
              <a:t> for Guided Pathways. Spread the word, share successes, and encourage others to get on board.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3300" dirty="0">
                <a:latin typeface="Rockwell" charset="0"/>
                <a:ea typeface="Rockwell" charset="0"/>
                <a:cs typeface="Rockwell" charset="0"/>
              </a:rPr>
              <a:t>Attend regional meetings, network with other colleges, and take advantage of available educational tools and professional learning offered through the CCCCO.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3300" dirty="0">
                <a:latin typeface="Rockwell" charset="0"/>
                <a:ea typeface="Rockwell" charset="0"/>
                <a:cs typeface="Rockwell" charset="0"/>
              </a:rPr>
              <a:t>Celebrate success and pay it forward by sharing data, resources and advice with other colleges.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823308"/>
            <a:ext cx="4286946" cy="38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7707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7A5FEA-D867-6447-9E41-F267DE850077}"/>
              </a:ext>
            </a:extLst>
          </p:cNvPr>
          <p:cNvSpPr txBox="1"/>
          <p:nvPr/>
        </p:nvSpPr>
        <p:spPr>
          <a:xfrm>
            <a:off x="1473200" y="3124200"/>
            <a:ext cx="99822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ckwell" charset="0"/>
                <a:ea typeface="Rockwell" charset="0"/>
                <a:cs typeface="Rockwell" charset="0"/>
              </a:rPr>
              <a:t>Visit </a:t>
            </a:r>
          </a:p>
          <a:p>
            <a:r>
              <a:rPr lang="en-US" b="1" dirty="0" err="1">
                <a:solidFill>
                  <a:srgbClr val="213165"/>
                </a:solidFill>
                <a:latin typeface="Rockwell" charset="0"/>
                <a:ea typeface="Rockwell" charset="0"/>
                <a:cs typeface="Rockwell" charset="0"/>
              </a:rPr>
              <a:t>iepi.cccco.edu</a:t>
            </a:r>
            <a:r>
              <a:rPr lang="en-US" b="1" dirty="0">
                <a:solidFill>
                  <a:srgbClr val="213165"/>
                </a:solidFill>
                <a:latin typeface="Rockwell" charset="0"/>
                <a:ea typeface="Rockwell" charset="0"/>
                <a:cs typeface="Rockwell" charset="0"/>
              </a:rPr>
              <a:t>/guided-pathways </a:t>
            </a:r>
          </a:p>
          <a:p>
            <a:endParaRPr lang="en-US" dirty="0">
              <a:latin typeface="Rockwell" charset="0"/>
              <a:ea typeface="Rockwell" charset="0"/>
              <a:cs typeface="Rockwell" charset="0"/>
            </a:endParaRPr>
          </a:p>
          <a:p>
            <a:r>
              <a:rPr lang="en-US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or email </a:t>
            </a:r>
            <a:r>
              <a:rPr lang="en-US" b="1" dirty="0" err="1">
                <a:solidFill>
                  <a:srgbClr val="213165"/>
                </a:solidFill>
                <a:latin typeface="Rockwell" charset="0"/>
                <a:ea typeface="Rockwell" charset="0"/>
                <a:cs typeface="Rockwell" charset="0"/>
              </a:rPr>
              <a:t>COGuidedPathways@cccco.edu</a:t>
            </a:r>
            <a:endParaRPr lang="en-US" b="1" dirty="0">
              <a:solidFill>
                <a:srgbClr val="213165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="" xmlns:a16="http://schemas.microsoft.com/office/drawing/2014/main" id="{ED911ECF-EC63-1147-A09A-046817347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533400"/>
            <a:ext cx="124968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329396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About Guided Pathways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4000" y="2975645"/>
            <a:ext cx="1249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The Guided Pathways framework creates a highly structured approach to student success that:</a:t>
            </a:r>
          </a:p>
        </p:txBody>
      </p:sp>
      <p:sp>
        <p:nvSpPr>
          <p:cNvPr id="6" name="Rectangle 5"/>
          <p:cNvSpPr/>
          <p:nvPr/>
        </p:nvSpPr>
        <p:spPr>
          <a:xfrm>
            <a:off x="2159000" y="4930676"/>
            <a:ext cx="4134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Provides all students </a:t>
            </a:r>
            <a:b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with a set of clear course-taking patterns that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promotes better enrollment decisions and prepares students for future success.</a:t>
            </a:r>
          </a:p>
        </p:txBody>
      </p:sp>
      <p:sp>
        <p:nvSpPr>
          <p:cNvPr id="7" name="Rectangle 6"/>
          <p:cNvSpPr/>
          <p:nvPr/>
        </p:nvSpPr>
        <p:spPr>
          <a:xfrm>
            <a:off x="8222852" y="4930676"/>
            <a:ext cx="4107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Integrates support services in ways that make it easier for students to get the help they need during every step of their community college experience.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33" t="54586" r="12868" b="-2003"/>
          <a:stretch/>
        </p:blipFill>
        <p:spPr>
          <a:xfrm>
            <a:off x="6883400" y="5513652"/>
            <a:ext cx="1108091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6" b="56369"/>
          <a:stretch/>
        </p:blipFill>
        <p:spPr>
          <a:xfrm>
            <a:off x="746109" y="5471805"/>
            <a:ext cx="118429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0295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Four Pillars of Guided Pathways</a:t>
            </a:r>
          </a:p>
        </p:txBody>
      </p:sp>
      <p:sp>
        <p:nvSpPr>
          <p:cNvPr id="6" name="Rectangle 5"/>
          <p:cNvSpPr/>
          <p:nvPr/>
        </p:nvSpPr>
        <p:spPr>
          <a:xfrm>
            <a:off x="711200" y="5353878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Create clear</a:t>
            </a:r>
          </a:p>
          <a:p>
            <a:r>
              <a:rPr lang="en-US" sz="24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curricular</a:t>
            </a:r>
          </a:p>
          <a:p>
            <a:r>
              <a:rPr lang="en-US" sz="24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pathways to</a:t>
            </a:r>
          </a:p>
          <a:p>
            <a:r>
              <a:rPr lang="en-US" sz="24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employment</a:t>
            </a:r>
          </a:p>
          <a:p>
            <a:r>
              <a:rPr lang="en-US" sz="24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and further</a:t>
            </a:r>
          </a:p>
          <a:p>
            <a:r>
              <a:rPr lang="en-US" sz="24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education.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11601" y="5353878"/>
            <a:ext cx="2133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Help students</a:t>
            </a:r>
          </a:p>
          <a:p>
            <a:r>
              <a:rPr lang="en-US" sz="24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choose and</a:t>
            </a:r>
          </a:p>
          <a:p>
            <a:r>
              <a:rPr lang="en-US" sz="24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enter their</a:t>
            </a:r>
          </a:p>
          <a:p>
            <a:r>
              <a:rPr lang="en-US" sz="24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pathway.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7200" y="5410200"/>
            <a:ext cx="2590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Help students</a:t>
            </a:r>
            <a:endParaRPr lang="en-US" sz="2400" dirty="0">
              <a:solidFill>
                <a:srgbClr val="242353"/>
              </a:solidFill>
              <a:latin typeface="Rockwell" charset="0"/>
              <a:ea typeface="Rockwell" charset="0"/>
              <a:cs typeface="Rockwell" charset="0"/>
            </a:endParaRPr>
          </a:p>
          <a:p>
            <a:r>
              <a:rPr lang="en-US" sz="2400" dirty="0" smtClean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stay </a:t>
            </a:r>
            <a:r>
              <a:rPr lang="en-US" sz="24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on</a:t>
            </a:r>
          </a:p>
          <a:p>
            <a:r>
              <a:rPr lang="en-US" sz="2400" dirty="0" smtClean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their path.</a:t>
            </a:r>
            <a:endParaRPr lang="en-US" sz="2400" dirty="0">
              <a:solidFill>
                <a:srgbClr val="242353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52530" y="5369828"/>
            <a:ext cx="28193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Ensure that</a:t>
            </a:r>
          </a:p>
          <a:p>
            <a:r>
              <a:rPr lang="en-US" sz="24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learning is</a:t>
            </a:r>
          </a:p>
          <a:p>
            <a:r>
              <a:rPr lang="en-US" sz="24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happening</a:t>
            </a:r>
          </a:p>
          <a:p>
            <a:r>
              <a:rPr lang="en-US" sz="24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with</a:t>
            </a:r>
          </a:p>
          <a:p>
            <a:r>
              <a:rPr lang="en-US" sz="24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intentional</a:t>
            </a:r>
          </a:p>
          <a:p>
            <a:r>
              <a:rPr lang="en-US" sz="24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outcomes.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154015"/>
            <a:ext cx="10972800" cy="172214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3454400" y="3230576"/>
            <a:ext cx="0" cy="4431626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6B3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578600" y="3154015"/>
            <a:ext cx="0" cy="4431626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6B3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9626600" y="3154015"/>
            <a:ext cx="0" cy="4431626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6B3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87260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383884"/>
            <a:ext cx="6602769" cy="6215380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965200" y="457200"/>
            <a:ext cx="1325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Key Elements of Guided Pathways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12200" y="4555448"/>
            <a:ext cx="382331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Structured onboarding process </a:t>
            </a:r>
            <a:b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including improved placement tests</a:t>
            </a:r>
          </a:p>
          <a:p>
            <a:pPr algn="l"/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and co-requisite instruction that provide students with clear, actionable, and usable information they need to</a:t>
            </a:r>
          </a:p>
          <a:p>
            <a:pPr algn="l"/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get to the right start in college.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524368" y="2133600"/>
            <a:ext cx="41079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Programs that are fully </a:t>
            </a:r>
            <a:b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mapped out and aligned </a:t>
            </a: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with </a:t>
            </a:r>
            <a:b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further education and career advancement while also providing structured or guided exploration </a:t>
            </a:r>
            <a:b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for undecided students.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083547" y="4213756"/>
            <a:ext cx="41079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Proactive academic </a:t>
            </a:r>
            <a:b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and career advising</a:t>
            </a:r>
            <a:b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from the start through </a:t>
            </a:r>
            <a:b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completion and/or transfer, </a:t>
            </a:r>
            <a:b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with assigned point of </a:t>
            </a:r>
            <a:b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contact at each stage.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1045999" y="6578415"/>
            <a:ext cx="41079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Early alert systems</a:t>
            </a:r>
            <a:b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aligned with interventions </a:t>
            </a:r>
            <a:b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and resources to help </a:t>
            </a:r>
            <a:b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students stay on the pathway,</a:t>
            </a:r>
            <a:b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persist, and progress.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69200" y="7642498"/>
            <a:ext cx="41079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Instructional support and</a:t>
            </a:r>
          </a:p>
          <a:p>
            <a:pPr algn="l"/>
            <a: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co-curricular activities</a:t>
            </a:r>
            <a:b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aligned with classroom learning </a:t>
            </a:r>
            <a:b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6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and career interests.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98183" y="2133600"/>
            <a:ext cx="3823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Redesigning and integrating basic skills/developmental</a:t>
            </a:r>
          </a:p>
          <a:p>
            <a:pPr algn="l"/>
            <a:r>
              <a:rPr lang="en-US" sz="18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education classes </a:t>
            </a:r>
            <a:r>
              <a:rPr lang="en-US" sz="18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to accelerate students to college-level classes.</a:t>
            </a:r>
            <a:endParaRPr lang="en-US" sz="1600" dirty="0">
              <a:solidFill>
                <a:srgbClr val="242353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4862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What Guided Pathways Means for Students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6600" y="2395188"/>
            <a:ext cx="12268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l">
              <a:buFont typeface="Arial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Less confusion and more clarity about the steps toward completion and course-taking behavior. </a:t>
            </a:r>
          </a:p>
          <a:p>
            <a:pPr lvl="0" algn="l"/>
            <a:endParaRPr lang="en-US" sz="34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571500" lvl="0" indent="-571500" algn="l">
              <a:buFont typeface="Arial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More guidance from counseling or advisory early in students’ journeys.</a:t>
            </a:r>
          </a:p>
          <a:p>
            <a:pPr lvl="0" algn="l"/>
            <a:endParaRPr lang="en-US" sz="34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571500" lvl="0" indent="-571500" algn="l">
              <a:buFont typeface="Arial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Greater likelihood of completion, as a result of:  </a:t>
            </a:r>
          </a:p>
          <a:p>
            <a:pPr marL="1028629" lvl="1" indent="-571500" algn="l">
              <a:buFont typeface="Arial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Improved placement</a:t>
            </a:r>
          </a:p>
          <a:p>
            <a:pPr marL="1028629" lvl="1" indent="-571500" algn="l">
              <a:buFont typeface="Arial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Basic skills/developmental education reform</a:t>
            </a:r>
          </a:p>
          <a:p>
            <a:pPr marL="1028629" lvl="1" indent="-571500" algn="l">
              <a:buFont typeface="Arial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Reduced </a:t>
            </a:r>
            <a:r>
              <a:rPr lang="en-US" sz="340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unit accumulation</a:t>
            </a:r>
            <a:endParaRPr lang="en-US" sz="34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lvl="1" algn="l"/>
            <a:endParaRPr lang="en-US" sz="34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571500" lvl="0" indent="-571500" algn="l">
              <a:buFont typeface="Arial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Improved chances for transfer and career placement.</a:t>
            </a:r>
          </a:p>
        </p:txBody>
      </p:sp>
    </p:spTree>
    <p:extLst>
      <p:ext uri="{BB962C8B-B14F-4D97-AF65-F5344CB8AC3E}">
        <p14:creationId xmlns:p14="http://schemas.microsoft.com/office/powerpoint/2010/main" val="320202677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4000" y="457200"/>
            <a:ext cx="124968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What Guided Pathways Means for Students</a:t>
            </a:r>
          </a:p>
        </p:txBody>
      </p:sp>
      <p:pic>
        <p:nvPicPr>
          <p:cNvPr id="3" name="Picture 2">
            <a:hlinkClick r:id="rId3" invalidUrl="https://www.youtube.com/watch?v=tGEV6IoizGQ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130048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F574E4-2EFF-E541-B6A6-B51577F676FA}"/>
              </a:ext>
            </a:extLst>
          </p:cNvPr>
          <p:cNvSpPr txBox="1">
            <a:spLocks/>
          </p:cNvSpPr>
          <p:nvPr/>
        </p:nvSpPr>
        <p:spPr>
          <a:xfrm>
            <a:off x="1187532" y="2108864"/>
            <a:ext cx="10464801" cy="5714999"/>
          </a:xfrm>
          <a:prstGeom prst="rect">
            <a:avLst/>
          </a:prstGeom>
        </p:spPr>
        <p:txBody>
          <a:bodyPr/>
          <a:lstStyle>
            <a:lvl1pPr marL="838071" indent="-571412" algn="l" rtl="0" eaLnBrk="1" fontAlgn="base" hangingPunct="1">
              <a:spcBef>
                <a:spcPts val="2399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503" indent="-571412" algn="l" rtl="0" eaLnBrk="1" fontAlgn="base" hangingPunct="1">
              <a:spcBef>
                <a:spcPts val="2399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6935" indent="-571412" algn="l" rtl="0" eaLnBrk="1" fontAlgn="base" hangingPunct="1">
              <a:spcBef>
                <a:spcPts val="2399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367" indent="-571412" algn="l" rtl="0" eaLnBrk="1" fontAlgn="base" hangingPunct="1">
              <a:spcBef>
                <a:spcPts val="2399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5798" indent="-571412" algn="l" rtl="0" eaLnBrk="1" fontAlgn="base" hangingPunct="1">
              <a:spcBef>
                <a:spcPts val="2399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2928" indent="-571412" algn="l" rtl="0" eaLnBrk="1" fontAlgn="base" hangingPunct="1">
              <a:spcBef>
                <a:spcPts val="2399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058" indent="-571412" algn="l" rtl="0" eaLnBrk="1" fontAlgn="base" hangingPunct="1">
              <a:spcBef>
                <a:spcPts val="2399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187" indent="-571412" algn="l" rtl="0" eaLnBrk="1" fontAlgn="base" hangingPunct="1">
              <a:spcBef>
                <a:spcPts val="2399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4318" indent="-571412" algn="l" rtl="0" eaLnBrk="1" fontAlgn="base" hangingPunct="1">
              <a:spcBef>
                <a:spcPts val="2399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266659" indent="0" algn="ctr">
              <a:buFont typeface="Gill Sans" charset="0"/>
              <a:buNone/>
            </a:pPr>
            <a:r>
              <a:rPr lang="en-US" sz="3600" b="1" kern="0">
                <a:latin typeface="Rockwell"/>
                <a:cs typeface="Rockwell"/>
              </a:rPr>
              <a:t>Guided Pathways represents a comprehensive approach to improving student completion</a:t>
            </a:r>
            <a:endParaRPr lang="en-US" sz="3200" b="1" kern="0">
              <a:latin typeface="Rockwell"/>
              <a:cs typeface="Rockwel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>
                <a:latin typeface="Rockwell"/>
                <a:cs typeface="Rockwell"/>
              </a:rPr>
              <a:t>Focuses on institutional transformation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>
                <a:latin typeface="Rockwell"/>
                <a:cs typeface="Rockwell"/>
              </a:rPr>
              <a:t>Provides an overarching framework to integrate diverse initiatives &amp; reforms underway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>
                <a:latin typeface="Rockwell"/>
                <a:cs typeface="Rockwell"/>
              </a:rPr>
              <a:t>Brings together evidence-based practices into a more coherent whole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>
                <a:latin typeface="Rockwell"/>
                <a:cs typeface="Rockwell"/>
              </a:rPr>
              <a:t>Emphasizes interventions that work at scale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>
                <a:latin typeface="Rockwell"/>
                <a:cs typeface="Rockwell"/>
              </a:rPr>
              <a:t>Creates clear, intention, well-sequenced curriculum and program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>
                <a:latin typeface="Rockwell"/>
                <a:cs typeface="Rockwell"/>
              </a:rPr>
              <a:t>Keeps students at the center of the (re)design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>
                <a:latin typeface="Rockwell"/>
                <a:cs typeface="Rockwell"/>
              </a:rPr>
              <a:t>Is an evidence-based approach that comprehensively addresses the conditions needed for students to thrive and complete their goals</a:t>
            </a:r>
          </a:p>
          <a:p>
            <a:pPr marL="266659" indent="0">
              <a:buFont typeface="Gill Sans" charset="0"/>
              <a:buNone/>
            </a:pPr>
            <a:endParaRPr lang="en-US" kern="0" dirty="0"/>
          </a:p>
        </p:txBody>
      </p:sp>
      <p:sp>
        <p:nvSpPr>
          <p:cNvPr id="5" name="Text Box 2">
            <a:extLst>
              <a:ext uri="{FF2B5EF4-FFF2-40B4-BE49-F238E27FC236}">
                <a16:creationId xmlns="" xmlns:a16="http://schemas.microsoft.com/office/drawing/2014/main" id="{C124C5DA-356F-954B-8E22-EB0ED5090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32" y="490188"/>
            <a:ext cx="124968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What’s Different About Guided Pathways? </a:t>
            </a:r>
          </a:p>
        </p:txBody>
      </p:sp>
    </p:spTree>
    <p:extLst>
      <p:ext uri="{BB962C8B-B14F-4D97-AF65-F5344CB8AC3E}">
        <p14:creationId xmlns:p14="http://schemas.microsoft.com/office/powerpoint/2010/main" val="182515325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4000" y="228600"/>
            <a:ext cx="124968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Ways Colleges Have </a:t>
            </a:r>
            <a:b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Implemented Guided Pathways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736600" y="2362200"/>
            <a:ext cx="122682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l">
              <a:buFont typeface="Arial" charset="0"/>
              <a:buChar char="•"/>
            </a:pPr>
            <a:r>
              <a:rPr lang="en-US" sz="34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Ensure access to college-level classes</a:t>
            </a:r>
          </a:p>
          <a:p>
            <a:pPr marL="1028629" lvl="1" indent="-571500" algn="l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Place students accurately (via multiple measures)</a:t>
            </a:r>
          </a:p>
          <a:p>
            <a:pPr marL="1028629" lvl="1" indent="-571500" algn="l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Engage students with curricular enhancement such as acceleration and co-requisites</a:t>
            </a:r>
          </a:p>
          <a:p>
            <a:pPr marL="1028629" lvl="1" indent="-571500" algn="l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Allow students to enroll in college-level curricula with supports as an alternative to placement in developmental English &amp; math  </a:t>
            </a:r>
            <a:b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</a:br>
            <a:endParaRPr lang="en-US" sz="28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571500" lvl="0" indent="-571500" algn="l">
              <a:buFont typeface="Arial" charset="0"/>
              <a:buChar char="•"/>
            </a:pPr>
            <a:r>
              <a:rPr lang="en-US" sz="34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Ensure students can access the classes, programs, and support they need</a:t>
            </a:r>
          </a:p>
          <a:p>
            <a:pPr marL="1028629" lvl="1" indent="-571500" algn="l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Planning enough sections to avoid wait-listing students</a:t>
            </a:r>
          </a:p>
          <a:p>
            <a:pPr marL="1028629" lvl="1" indent="-571500" algn="l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Accessible &amp; consistent counseling help and advice</a:t>
            </a:r>
          </a:p>
          <a:p>
            <a:pPr marL="1028629" lvl="1" indent="-571500" algn="l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Student tracking systems to follow students on the path</a:t>
            </a:r>
          </a:p>
        </p:txBody>
      </p:sp>
    </p:spTree>
    <p:extLst>
      <p:ext uri="{BB962C8B-B14F-4D97-AF65-F5344CB8AC3E}">
        <p14:creationId xmlns:p14="http://schemas.microsoft.com/office/powerpoint/2010/main" val="106001908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6600" y="2057400"/>
            <a:ext cx="12268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l">
              <a:buFont typeface="Arial" charset="0"/>
              <a:buChar char="•"/>
            </a:pPr>
            <a:r>
              <a:rPr lang="en-US" sz="34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Create opportunities for students to explore their options without using all their financial aid</a:t>
            </a:r>
          </a:p>
          <a:p>
            <a:pPr marL="1028629" lvl="1" indent="-571500" algn="l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Introductory courses that count for multiple majors</a:t>
            </a:r>
          </a:p>
          <a:p>
            <a:pPr marL="1028629" lvl="1" indent="-571500" algn="l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Clusters or disciplines that students can choose before </a:t>
            </a:r>
            <a:b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narrowing down their field of study</a:t>
            </a:r>
          </a:p>
          <a:p>
            <a:pPr marL="1028629" lvl="1" indent="-571500" algn="l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Clear sequences of courses built toward students’ chosen </a:t>
            </a:r>
            <a:b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certificate or degree</a:t>
            </a:r>
          </a:p>
          <a:p>
            <a:pPr marL="1028629" lvl="1" indent="-571500" algn="l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The right classes at the right times</a:t>
            </a:r>
            <a:b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</a:br>
            <a:endParaRPr lang="en-US" sz="2800" dirty="0">
              <a:solidFill>
                <a:schemeClr val="tx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571500" lvl="0" indent="-571500" algn="l">
              <a:buFont typeface="Arial" charset="0"/>
              <a:buChar char="•"/>
            </a:pPr>
            <a:r>
              <a:rPr lang="en-US" sz="34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Guide students to make choices that lead to completion &amp; success</a:t>
            </a:r>
          </a:p>
          <a:p>
            <a:pPr marL="1028629" lvl="1" indent="-571500" algn="l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Clear and strategic educational plans</a:t>
            </a:r>
          </a:p>
          <a:p>
            <a:pPr marL="1028629" lvl="1" indent="-571500" algn="l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Majors in clusters</a:t>
            </a:r>
          </a:p>
          <a:p>
            <a:pPr marL="1028629" lvl="1" indent="-571500" algn="l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Rockwell" charset="0"/>
                <a:ea typeface="Rockwell" charset="0"/>
                <a:cs typeface="Rockwell" charset="0"/>
              </a:rPr>
              <a:t>Peer-to-peer connections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4000" y="228600"/>
            <a:ext cx="124968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Ways Colleges Have </a:t>
            </a:r>
            <a:b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44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Implemented Guided Pathways</a:t>
            </a:r>
          </a:p>
        </p:txBody>
      </p:sp>
    </p:spTree>
    <p:extLst>
      <p:ext uri="{BB962C8B-B14F-4D97-AF65-F5344CB8AC3E}">
        <p14:creationId xmlns:p14="http://schemas.microsoft.com/office/powerpoint/2010/main" val="302902967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• Interact 2012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8376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C1BDB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 Interact 2012.potx</Template>
  <TotalTime>16086</TotalTime>
  <Pages>0</Pages>
  <Words>742</Words>
  <Characters>0</Characters>
  <Application>Microsoft Office PowerPoint</Application>
  <PresentationFormat>Custom</PresentationFormat>
  <Lines>0</Lines>
  <Paragraphs>132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Gill Sans</vt:lpstr>
      <vt:lpstr>Rockwell</vt:lpstr>
      <vt:lpstr>Verdana</vt:lpstr>
      <vt:lpstr>ヒラギノ角ゴ Pro W3</vt:lpstr>
      <vt:lpstr>ヒラギノ角ゴ ProN W3</vt:lpstr>
      <vt:lpstr>• Interact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Madden, Sean</dc:creator>
  <cp:lastModifiedBy>Jennifer Hamilton</cp:lastModifiedBy>
  <cp:revision>502</cp:revision>
  <cp:lastPrinted>2017-05-10T19:24:24Z</cp:lastPrinted>
  <dcterms:created xsi:type="dcterms:W3CDTF">2012-04-06T19:58:53Z</dcterms:created>
  <dcterms:modified xsi:type="dcterms:W3CDTF">2017-09-26T14:25:19Z</dcterms:modified>
</cp:coreProperties>
</file>