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73" r:id="rId4"/>
    <p:sldId id="266" r:id="rId5"/>
    <p:sldId id="262" r:id="rId6"/>
    <p:sldId id="263" r:id="rId7"/>
    <p:sldId id="256" r:id="rId8"/>
    <p:sldId id="270" r:id="rId9"/>
    <p:sldId id="260" r:id="rId10"/>
    <p:sldId id="272" r:id="rId11"/>
    <p:sldId id="27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AED8AD5-AD2E-4A60-B724-F38D84D03CE1}">
          <p14:sldIdLst>
            <p14:sldId id="261"/>
            <p14:sldId id="264"/>
            <p14:sldId id="273"/>
            <p14:sldId id="266"/>
            <p14:sldId id="262"/>
            <p14:sldId id="263"/>
            <p14:sldId id="256"/>
            <p14:sldId id="270"/>
            <p14:sldId id="260"/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60"/>
  </p:normalViewPr>
  <p:slideViewPr>
    <p:cSldViewPr>
      <p:cViewPr varScale="1">
        <p:scale>
          <a:sx n="103" d="100"/>
          <a:sy n="103" d="100"/>
        </p:scale>
        <p:origin x="12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3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90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08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72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7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6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7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2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1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73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5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39B0-9CED-491E-BAEE-0F7B96198DA4}" type="datetimeFigureOut">
              <a:rPr lang="en-US" smtClean="0"/>
              <a:pPr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FF8A3-AC28-47FA-9728-FC6B7EF116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1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ch Ag Gear Logo.jpg"/>
          <p:cNvPicPr>
            <a:picLocks noChangeAspect="1"/>
          </p:cNvPicPr>
          <p:nvPr/>
        </p:nvPicPr>
        <p:blipFill>
          <a:blip r:embed="rId2" cstate="print"/>
          <a:srcRect l="3120" t="3226" r="1713" b="3226"/>
          <a:stretch>
            <a:fillRect/>
          </a:stretch>
        </p:blipFill>
        <p:spPr>
          <a:xfrm>
            <a:off x="-1" y="0"/>
            <a:ext cx="96169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071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Occupational Outlook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The USDA predicts 57,900 annual job openings (for skilled workers) in agriculture, with only 35,400 trained to fill the positions. 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The United States Bureau of Labor Statistics project the US job growth for the next 10 years to be 11%, across all occupations.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Specific Job Growth</a:t>
            </a:r>
          </a:p>
          <a:p>
            <a:pPr lvl="1"/>
            <a:r>
              <a:rPr lang="en-US" sz="2000" dirty="0"/>
              <a:t>Welders  8%</a:t>
            </a:r>
          </a:p>
          <a:p>
            <a:pPr lvl="1"/>
            <a:r>
              <a:rPr lang="en-US" sz="2000" dirty="0"/>
              <a:t>Heavy Equipment Operators  10%</a:t>
            </a:r>
          </a:p>
          <a:p>
            <a:pPr lvl="1"/>
            <a:r>
              <a:rPr lang="en-US" sz="2000" dirty="0"/>
              <a:t>Heavy Vehicle and Mobile Equipment Service Technicians  8%</a:t>
            </a:r>
          </a:p>
          <a:p>
            <a:pPr lvl="1"/>
            <a:r>
              <a:rPr lang="en-US" sz="2000" dirty="0"/>
              <a:t>Pipe Fitters 12%</a:t>
            </a:r>
          </a:p>
          <a:p>
            <a:pPr lvl="1"/>
            <a:r>
              <a:rPr lang="en-US" sz="2000" dirty="0"/>
              <a:t>Irrigation / Hydrology 15%</a:t>
            </a:r>
          </a:p>
          <a:p>
            <a:pPr lvl="1"/>
            <a:r>
              <a:rPr lang="en-US" sz="2000" dirty="0"/>
              <a:t>Construction 13%</a:t>
            </a:r>
          </a:p>
          <a:p>
            <a:pPr marL="457200" lvl="1" indent="0">
              <a:buNone/>
            </a:pPr>
            <a:endParaRPr lang="en-US" sz="2000" u="sng" dirty="0"/>
          </a:p>
          <a:p>
            <a:pPr marL="457200" lvl="1" indent="0">
              <a:buNone/>
            </a:pPr>
            <a:endParaRPr lang="en-US" sz="1600" u="sng" dirty="0"/>
          </a:p>
          <a:p>
            <a:pPr marL="457200" lvl="1" indent="0" algn="ctr">
              <a:buNone/>
            </a:pPr>
            <a:r>
              <a:rPr lang="en-US" sz="1600" u="sng" dirty="0"/>
              <a:t>Graduates of the mechanized agriculture program are easily employable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95033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ch Ag Gear Logo.jpg"/>
          <p:cNvPicPr>
            <a:picLocks noChangeAspect="1"/>
          </p:cNvPicPr>
          <p:nvPr/>
        </p:nvPicPr>
        <p:blipFill>
          <a:blip r:embed="rId2" cstate="print"/>
          <a:srcRect l="3120" t="3226" r="1713" b="3226"/>
          <a:stretch>
            <a:fillRect/>
          </a:stretch>
        </p:blipFill>
        <p:spPr>
          <a:xfrm>
            <a:off x="0" y="0"/>
            <a:ext cx="96169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5105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3212317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ch Ag Gear Logo.jpg"/>
          <p:cNvPicPr>
            <a:picLocks noChangeAspect="1"/>
          </p:cNvPicPr>
          <p:nvPr/>
        </p:nvPicPr>
        <p:blipFill>
          <a:blip r:embed="rId2" cstate="print"/>
          <a:srcRect l="3120" t="3226" r="1713" b="3226"/>
          <a:stretch>
            <a:fillRect/>
          </a:stretch>
        </p:blipFill>
        <p:spPr>
          <a:xfrm>
            <a:off x="0" y="0"/>
            <a:ext cx="96169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5105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History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Mechanized Agriculture </a:t>
            </a:r>
            <a:br>
              <a:rPr lang="en-US" sz="3200" b="1" dirty="0"/>
            </a:br>
            <a:endParaRPr lang="en-US" sz="32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2209800"/>
            <a:ext cx="8686800" cy="3810000"/>
          </a:xfrm>
        </p:spPr>
        <p:txBody>
          <a:bodyPr/>
          <a:lstStyle/>
          <a:p>
            <a:r>
              <a:rPr lang="en-US" dirty="0"/>
              <a:t>Two traditional programs within Mechanized Agriculture</a:t>
            </a:r>
          </a:p>
          <a:p>
            <a:pPr lvl="1"/>
            <a:r>
              <a:rPr lang="en-US" dirty="0"/>
              <a:t>Power Equipment  (Todd Conrado)</a:t>
            </a:r>
          </a:p>
          <a:p>
            <a:pPr lvl="1"/>
            <a:r>
              <a:rPr lang="en-US" dirty="0"/>
              <a:t>Welding Fabrication (Steve Amador)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Irrigation Technology Program was added in Fall 2015</a:t>
            </a:r>
          </a:p>
          <a:p>
            <a:pPr marL="914400" lvl="2" indent="0">
              <a:buNone/>
            </a:pPr>
            <a:r>
              <a:rPr lang="en-US" sz="2400" dirty="0"/>
              <a:t>(Steve Amador)</a:t>
            </a:r>
          </a:p>
        </p:txBody>
      </p:sp>
    </p:spTree>
    <p:extLst>
      <p:ext uri="{BB962C8B-B14F-4D97-AF65-F5344CB8AC3E}">
        <p14:creationId xmlns:p14="http://schemas.microsoft.com/office/powerpoint/2010/main" val="363669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Mechanized Agriculture </a:t>
            </a:r>
            <a:br>
              <a:rPr lang="en-US" sz="3200" b="1" dirty="0"/>
            </a:br>
            <a:r>
              <a:rPr lang="en-US" sz="3200" b="1" dirty="0"/>
              <a:t>Current Offerings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8458200" cy="3810000"/>
          </a:xfrm>
        </p:spPr>
        <p:txBody>
          <a:bodyPr/>
          <a:lstStyle/>
          <a:p>
            <a:r>
              <a:rPr lang="en-US" sz="3200" dirty="0"/>
              <a:t>2 - Full Time Teaching Faculty</a:t>
            </a:r>
          </a:p>
          <a:p>
            <a:r>
              <a:rPr lang="en-US" sz="3200" dirty="0"/>
              <a:t>9 Sections Taught by Adjunct Instructors </a:t>
            </a:r>
          </a:p>
          <a:p>
            <a:r>
              <a:rPr lang="en-US" sz="3200" dirty="0"/>
              <a:t>Offering 26 to 28 sections / year</a:t>
            </a:r>
          </a:p>
          <a:p>
            <a:r>
              <a:rPr lang="en-US" sz="3200" dirty="0"/>
              <a:t>Consistent fill rates at or near 100%</a:t>
            </a:r>
          </a:p>
          <a:p>
            <a:pPr lvl="1"/>
            <a:r>
              <a:rPr lang="en-US" dirty="0"/>
              <a:t>(fall 2014 is 98.5%full)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3200" dirty="0"/>
              <a:t>Limited by staff available to teach course</a:t>
            </a:r>
            <a:r>
              <a:rPr lang="en-US" sz="3200" b="1" dirty="0"/>
              <a:t>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486400"/>
            <a:ext cx="8686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AGRICULTURE &amp; ENVIRONMENTAL SCIENCES MECHANIZED AGRICULTURE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2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			</a:t>
            </a:r>
            <a:r>
              <a:rPr lang="en-US" sz="2800" u="sng" dirty="0"/>
              <a:t>2005</a:t>
            </a:r>
            <a:r>
              <a:rPr lang="en-US" sz="2800" dirty="0"/>
              <a:t>		</a:t>
            </a:r>
            <a:r>
              <a:rPr lang="en-US" sz="2800" u="sng" dirty="0"/>
              <a:t>2010</a:t>
            </a:r>
            <a:r>
              <a:rPr lang="en-US" sz="2800" dirty="0"/>
              <a:t>		</a:t>
            </a:r>
            <a:r>
              <a:rPr lang="en-US" sz="2800" u="sng" dirty="0"/>
              <a:t>2015</a:t>
            </a:r>
          </a:p>
          <a:p>
            <a:pPr marL="0" indent="0">
              <a:buNone/>
            </a:pPr>
            <a:r>
              <a:rPr lang="en-US" sz="2800" u="sng" dirty="0"/>
              <a:t>FALL</a:t>
            </a:r>
          </a:p>
          <a:p>
            <a:pPr marL="0" indent="0">
              <a:buNone/>
            </a:pPr>
            <a:r>
              <a:rPr lang="en-US" sz="2800" dirty="0"/>
              <a:t>Enrollment		120		318		244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FTES			12.24		46.22		39.31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FTES/FTEF		5.97		13.80		12.68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WSCH/FTES		179.12	413.94	380.40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Regular		2.00		2.00		1.75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Adjunct		0.00		0.75		1.00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Overload		0.05		0.60		0.35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69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486400"/>
            <a:ext cx="8686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AGRICULTURE &amp; ENVIRONMENTAL SCIENCES MECHANIZED AGRICULTURE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/>
              <a:t>			</a:t>
            </a:r>
            <a:r>
              <a:rPr lang="en-US" sz="2800" u="sng" dirty="0"/>
              <a:t>2006</a:t>
            </a:r>
            <a:r>
              <a:rPr lang="en-US" sz="2800" dirty="0"/>
              <a:t>		</a:t>
            </a:r>
            <a:r>
              <a:rPr lang="en-US" sz="2800" u="sng" dirty="0"/>
              <a:t>2011</a:t>
            </a:r>
            <a:r>
              <a:rPr lang="en-US" sz="2800" dirty="0"/>
              <a:t>		</a:t>
            </a:r>
            <a:r>
              <a:rPr lang="en-US" sz="2800" u="sng" dirty="0"/>
              <a:t>2016</a:t>
            </a:r>
          </a:p>
          <a:p>
            <a:pPr marL="0" indent="0">
              <a:buNone/>
            </a:pPr>
            <a:r>
              <a:rPr lang="en-US" sz="2800" u="sng" dirty="0"/>
              <a:t>SPRING</a:t>
            </a:r>
          </a:p>
          <a:p>
            <a:pPr marL="0" indent="0">
              <a:buNone/>
            </a:pPr>
            <a:r>
              <a:rPr lang="en-US" sz="2800" dirty="0"/>
              <a:t>Enrollment		129		243		209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FTES			17.61		40.81		36.51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FTES/FTEF		6.37		12.96		11.23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WSCH/FTES		191.22	388.66	336.97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bg1"/>
                </a:solidFill>
              </a:rPr>
              <a:t>Regular		1.95		2.00		1.45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Adjunct		0.08		0.75		1.25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Overload		0.73		0.40		0.55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9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8886825" cy="58769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86200" y="6174180"/>
            <a:ext cx="280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Resident Fall FTES at Census</a:t>
            </a:r>
          </a:p>
        </p:txBody>
      </p:sp>
    </p:spTree>
    <p:extLst>
      <p:ext uri="{BB962C8B-B14F-4D97-AF65-F5344CB8AC3E}">
        <p14:creationId xmlns:p14="http://schemas.microsoft.com/office/powerpoint/2010/main" val="1020451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ech Ag Gear Logo.jpg"/>
          <p:cNvPicPr>
            <a:picLocks noChangeAspect="1"/>
          </p:cNvPicPr>
          <p:nvPr/>
        </p:nvPicPr>
        <p:blipFill>
          <a:blip r:embed="rId2" cstate="print"/>
          <a:srcRect l="3120" t="3226" r="1713" b="3226"/>
          <a:stretch>
            <a:fillRect/>
          </a:stretch>
        </p:blipFill>
        <p:spPr>
          <a:xfrm>
            <a:off x="0" y="0"/>
            <a:ext cx="961696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51054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Future </a:t>
            </a:r>
          </a:p>
        </p:txBody>
      </p:sp>
    </p:spTree>
    <p:extLst>
      <p:ext uri="{BB962C8B-B14F-4D97-AF65-F5344CB8AC3E}">
        <p14:creationId xmlns:p14="http://schemas.microsoft.com/office/powerpoint/2010/main" val="3212317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AGRICULTURE &amp; ENVIRONMENTAL SCIENCES MECHANIZED AGRICULTURE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Growth Opportunities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r>
              <a:rPr lang="en-US" sz="1800" dirty="0"/>
              <a:t>National Science Foundation ATE - Agriculture Irrigation Technology Grant </a:t>
            </a:r>
          </a:p>
          <a:p>
            <a:pPr lvl="2"/>
            <a:r>
              <a:rPr lang="en-US" sz="1800" dirty="0"/>
              <a:t>$833 thousand dollar contract to the college</a:t>
            </a:r>
          </a:p>
          <a:p>
            <a:pPr lvl="2"/>
            <a:r>
              <a:rPr lang="en-US" sz="1800" dirty="0"/>
              <a:t>Currently in our second year</a:t>
            </a:r>
          </a:p>
          <a:p>
            <a:pPr lvl="2"/>
            <a:r>
              <a:rPr lang="en-US" sz="1800" dirty="0"/>
              <a:t>A new AS degree in Irrigation Technology along with 4 certificates</a:t>
            </a:r>
          </a:p>
          <a:p>
            <a:pPr lvl="2"/>
            <a:r>
              <a:rPr lang="en-US" sz="1800" dirty="0"/>
              <a:t>Currently the only irrigation AS degree in the state</a:t>
            </a:r>
          </a:p>
          <a:p>
            <a:pPr marL="914400" lvl="2" indent="0">
              <a:buNone/>
            </a:pPr>
            <a:endParaRPr lang="en-US" sz="1800" dirty="0"/>
          </a:p>
          <a:p>
            <a:pPr lvl="1"/>
            <a:r>
              <a:rPr lang="en-US" sz="1800" dirty="0"/>
              <a:t>In the process of applying to make MJC a national center for Irrigation technology</a:t>
            </a:r>
          </a:p>
          <a:p>
            <a:pPr marL="914400" lvl="2" indent="0">
              <a:buNone/>
            </a:pPr>
            <a:endParaRPr lang="en-US" sz="1800" dirty="0"/>
          </a:p>
          <a:p>
            <a:pPr lvl="2"/>
            <a:endParaRPr lang="en-US" sz="1800" dirty="0"/>
          </a:p>
          <a:p>
            <a:pPr lvl="2"/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42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251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History</vt:lpstr>
      <vt:lpstr>Mechanized Agriculture  </vt:lpstr>
      <vt:lpstr>Mechanized Agriculture  Current Offerings</vt:lpstr>
      <vt:lpstr>AGRICULTURE &amp; ENVIRONMENTAL SCIENCES MECHANIZED AGRICULTURE</vt:lpstr>
      <vt:lpstr>AGRICULTURE &amp; ENVIRONMENTAL SCIENCES MECHANIZED AGRICULTURE</vt:lpstr>
      <vt:lpstr>PowerPoint Presentation</vt:lpstr>
      <vt:lpstr>Future </vt:lpstr>
      <vt:lpstr>AGRICULTURE &amp; ENVIRONMENTAL SCIENCES MECHANIZED AGRICULTURE</vt:lpstr>
      <vt:lpstr>Occupational Outlook</vt:lpstr>
      <vt:lpstr>Thank You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Anglin</dc:creator>
  <cp:lastModifiedBy>Amador</cp:lastModifiedBy>
  <cp:revision>48</cp:revision>
  <cp:lastPrinted>2014-11-21T15:47:44Z</cp:lastPrinted>
  <dcterms:created xsi:type="dcterms:W3CDTF">2014-11-20T02:01:27Z</dcterms:created>
  <dcterms:modified xsi:type="dcterms:W3CDTF">2016-11-03T23:28:00Z</dcterms:modified>
</cp:coreProperties>
</file>